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4"/>
  </p:handoutMasterIdLst>
  <p:sldIdLst>
    <p:sldId id="256" r:id="rId3"/>
    <p:sldId id="260" r:id="rId5"/>
    <p:sldId id="262" r:id="rId6"/>
    <p:sldId id="308" r:id="rId7"/>
    <p:sldId id="263" r:id="rId8"/>
    <p:sldId id="309" r:id="rId9"/>
    <p:sldId id="313" r:id="rId10"/>
    <p:sldId id="310" r:id="rId11"/>
    <p:sldId id="311" r:id="rId12"/>
    <p:sldId id="257" r:id="rId13"/>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1pPr>
    <a:lvl2pPr marL="457200" lvl="1"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3pPr>
    <a:lvl4pPr marL="1371600" lvl="3"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等线" panose="02010600030101010101"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E7E7D"/>
    <a:srgbClr val="81BED1"/>
    <a:srgbClr val="F26D7E"/>
    <a:srgbClr val="AC8A6A"/>
    <a:srgbClr val="C2A891"/>
    <a:srgbClr val="EF4B5F"/>
    <a:srgbClr val="8B6C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713"/>
  </p:normalViewPr>
  <p:slideViewPr>
    <p:cSldViewPr snapToGrid="0" showGuides="1">
      <p:cViewPr varScale="1">
        <p:scale>
          <a:sx n="80" d="100"/>
          <a:sy n="80" d="100"/>
        </p:scale>
        <p:origin x="1188" y="66"/>
      </p:cViewPr>
      <p:guideLst>
        <p:guide orient="horz" pos="2146"/>
        <p:guide pos="3872"/>
      </p:guideLst>
    </p:cSldViewPr>
  </p:slideViewPr>
  <p:outlineViewPr>
    <p:cViewPr>
      <p:scale>
        <a:sx n="33" d="100"/>
        <a:sy n="33" d="100"/>
      </p:scale>
      <p:origin x="0" y="0"/>
    </p:cViewPr>
  </p:outlineViewPr>
  <p:notesTextViewPr>
    <p:cViewPr>
      <p:scale>
        <a:sx n="1" d="1"/>
        <a:sy n="1" d="1"/>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handoutMaster" Target="handoutMasters/handout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0F9B84EA-7D68-4D60-9CB1-D50884785D1C}" type="datetimeFigureOut">
              <a:rPr lang="zh-CN" altLang="en-US" strike="noStrike" noProof="1" smtClean="0">
                <a:latin typeface="Calibri" panose="020F0502020204030204" pitchFamily="34" charset="0"/>
                <a:ea typeface="等线" panose="02010600030101010101" charset="-122"/>
                <a:cs typeface="+mn-cs"/>
              </a:rPr>
            </a:fld>
            <a:endParaRPr lang="zh-CN" altLang="en-US" strike="noStrike" noProof="1"/>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8D4E0FC9-F1F8-4FAE-9988-3BA365CFD46F}" type="slidenum">
              <a:rPr lang="zh-CN" altLang="en-US" strike="noStrike" noProof="1" smtClean="0">
                <a:latin typeface="Calibri" panose="020F0502020204030204" pitchFamily="34" charset="0"/>
                <a:ea typeface="等线" panose="02010600030101010101"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ea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ea typeface="Arial" panose="020B0604020202020204"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Click to edit Master text style</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Second level</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Third level</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Fourth level</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Fifth level</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atin typeface="Arial" panose="020B0604020202020204" pitchFamily="34" charset="0"/>
                <a:ea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84AE199F-6430-4589-8997-412FA6FCD819}" type="slidenum">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Arial" panose="020B0604020202020204" pitchFamily="34" charset="0"/>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Arial" panose="020B0604020202020204" pitchFamily="34" charset="0"/>
              <a:cs typeface="+mn-cs"/>
            </a:endParaRPr>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1pPr>
    <a:lvl2pPr marL="45720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2pPr>
    <a:lvl3pPr marL="91440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3pPr>
    <a:lvl4pPr marL="137160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4pPr>
    <a:lvl5pPr marL="1828800" algn="l" defTabSz="914400" rtl="0" eaLnBrk="1" latinLnBrk="0" hangingPunct="1">
      <a:defRPr sz="1200" kern="1200">
        <a:solidFill>
          <a:schemeClr val="tx1"/>
        </a:solidFill>
        <a:latin typeface="Arial" panose="020B0604020202020204" pitchFamily="34" charset="0"/>
        <a:ea typeface="Arial" panose="020B0604020202020204" pitchFamily="34"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
          <p:cNvSpPr>
            <a:spLocks noGrp="1" noRot="1" noChangeAspect="1" noTextEdit="1"/>
          </p:cNvSpPr>
          <p:nvPr>
            <p:ph type="sldImg"/>
          </p:nvPr>
        </p:nvSpPr>
        <p:spPr>
          <a:ln>
            <a:solidFill>
              <a:srgbClr val="000000"/>
            </a:solidFill>
            <a:miter/>
          </a:ln>
        </p:spPr>
      </p:sp>
      <p:sp>
        <p:nvSpPr>
          <p:cNvPr id="7170" name="备注占位符 2"/>
          <p:cNvSpPr>
            <a:spLocks noGrp="1"/>
          </p:cNvSpPr>
          <p:nvPr>
            <p:ph type="body"/>
          </p:nvPr>
        </p:nvSpPr>
        <p:spPr>
          <a:noFill/>
          <a:ln>
            <a:noFill/>
          </a:ln>
        </p:spPr>
        <p:txBody>
          <a:bodyPr wrap="square" lIns="91440" tIns="45720" rIns="91440" bIns="45720" anchor="t"/>
          <a:p>
            <a:pPr lvl="0">
              <a:spcBef>
                <a:spcPct val="0"/>
              </a:spcBef>
            </a:pPr>
            <a:endParaRPr lang="zh-CN" altLang="en-US" dirty="0"/>
          </a:p>
        </p:txBody>
      </p:sp>
      <p:sp>
        <p:nvSpPr>
          <p:cNvPr id="7171" name="灯片编号占位符 3"/>
          <p:cNvSpPr txBox="1">
            <a:spLocks noGrp="1"/>
          </p:cNvSpPr>
          <p:nvPr>
            <p:ph type="sldNum" sz="quarter"/>
          </p:nvPr>
        </p:nvSpPr>
        <p:spPr>
          <a:xfrm>
            <a:off x="3884613" y="8685213"/>
            <a:ext cx="2971800" cy="458787"/>
          </a:xfrm>
          <a:prstGeom prst="rect">
            <a:avLst/>
          </a:prstGeom>
          <a:noFill/>
          <a:ln w="9525">
            <a:noFill/>
          </a:ln>
        </p:spPr>
        <p:txBody>
          <a:bodyPr lIns="91440" tIns="45720" rIns="91440" bIns="45720" anchor="b"/>
          <a:p>
            <a:pPr lvl="0" indent="0" algn="r"/>
            <a:fld id="{9A0DB2DC-4C9A-4742-B13C-FB6460FD3503}" type="slidenum">
              <a:rPr lang="zh-CN" altLang="en-US" sz="1200" dirty="0">
                <a:ea typeface="SimSun" panose="02010600030101010101" pitchFamily="2" charset="-122"/>
              </a:rPr>
            </a:fld>
            <a:endParaRPr lang="zh-CN" altLang="en-US" sz="1200" dirty="0">
              <a:ea typeface="SimSun"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Image Placeholder 1"/>
          <p:cNvSpPr/>
          <p:nvPr>
            <p:ph type="sldImg" idx="2"/>
          </p:nvPr>
        </p:nvSpPr>
        <p:spPr/>
      </p:sp>
      <p:sp>
        <p:nvSpPr>
          <p:cNvPr id="3" name="Text Placeholder 2"/>
          <p:cNvSpPr/>
          <p:nvPr>
            <p:ph type="body" idx="3"/>
          </p:nvPr>
        </p:nvSpPr>
        <p:spPr/>
        <p:txBody>
          <a:bodyPr/>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117600" y="365125"/>
            <a:ext cx="14020800" cy="1325563"/>
          </a:xfrm>
        </p:spPr>
        <p:txBody>
          <a:bodyPr/>
          <a:lstStyle>
            <a:lvl1pPr>
              <a:defRPr>
                <a:latin typeface="Arial" panose="020B0604020202020204" pitchFamily="34" charset="0"/>
                <a:ea typeface="Arial" panose="020B0604020202020204" pitchFamily="34" charset="0"/>
              </a:defRPr>
            </a:lvl1pPr>
          </a:lstStyle>
          <a:p>
            <a:pPr fontAlgn="auto"/>
            <a:r>
              <a:rPr lang="zh-CN" altLang="en-US" strike="noStrike" noProof="1"/>
              <a:t>Click to edit Master title style</a:t>
            </a:r>
            <a:endParaRPr lang="zh-CN" altLang="en-US" strike="noStrike" noProof="1"/>
          </a:p>
        </p:txBody>
      </p:sp>
      <p:sp>
        <p:nvSpPr>
          <p:cNvPr id="3" name="日期占位符 2"/>
          <p:cNvSpPr>
            <a:spLocks noGrp="1"/>
          </p:cNvSpPr>
          <p:nvPr>
            <p:ph type="dt" sz="half" idx="10"/>
          </p:nvPr>
        </p:nvSpPr>
        <p:spPr>
          <a:xfrm>
            <a:off x="1117600" y="6356350"/>
            <a:ext cx="3657600" cy="365125"/>
          </a:xfrm>
        </p:spPr>
        <p:txBody>
          <a:bodyPr/>
          <a:lstStyle>
            <a:lvl1pPr>
              <a:defRPr>
                <a:latin typeface="Arial" panose="020B0604020202020204" pitchFamily="34" charset="0"/>
                <a:ea typeface="Arial" panose="020B0604020202020204" pitchFamily="34" charset="0"/>
              </a:defRPr>
            </a:lvl1pPr>
          </a:lstStyle>
          <a:p>
            <a:pPr fontAlgn="base"/>
            <a:fld id="{263DB197-84B0-484E-9C0F-88358ECCB797}" type="datetimeFigureOut">
              <a:rPr lang="zh-CN" altLang="en-US" strike="noStrike" noProof="1" smtClean="0">
                <a:cs typeface="+mn-cs"/>
              </a:rPr>
            </a:fld>
            <a:endParaRPr lang="zh-CN" altLang="en-US" strike="noStrike" noProof="1"/>
          </a:p>
        </p:txBody>
      </p:sp>
      <p:sp>
        <p:nvSpPr>
          <p:cNvPr id="4" name="页脚占位符 3"/>
          <p:cNvSpPr>
            <a:spLocks noGrp="1"/>
          </p:cNvSpPr>
          <p:nvPr>
            <p:ph type="ftr" sz="quarter" idx="11"/>
          </p:nvPr>
        </p:nvSpPr>
        <p:spPr>
          <a:xfrm>
            <a:off x="5384800" y="6356350"/>
            <a:ext cx="5486400" cy="365125"/>
          </a:xfrm>
        </p:spPr>
        <p:txBody>
          <a:bodyPr/>
          <a:lstStyle>
            <a:lvl1pPr>
              <a:defRPr>
                <a:latin typeface="Arial" panose="020B0604020202020204" pitchFamily="34" charset="0"/>
                <a:ea typeface="Arial" panose="020B0604020202020204" pitchFamily="34" charset="0"/>
              </a:defRPr>
            </a:lvl1pPr>
          </a:lstStyle>
          <a:p>
            <a:pPr fontAlgn="base"/>
            <a:endParaRPr lang="zh-CN" altLang="en-US" strike="noStrike" noProof="1"/>
          </a:p>
        </p:txBody>
      </p:sp>
      <p:sp>
        <p:nvSpPr>
          <p:cNvPr id="5" name="灯片编号占位符 4"/>
          <p:cNvSpPr>
            <a:spLocks noGrp="1"/>
          </p:cNvSpPr>
          <p:nvPr>
            <p:ph type="sldNum" sz="quarter" idx="12"/>
          </p:nvPr>
        </p:nvSpPr>
        <p:spPr>
          <a:xfrm>
            <a:off x="11480800" y="6356350"/>
            <a:ext cx="3657600" cy="365125"/>
          </a:xfrm>
        </p:spPr>
        <p:txBody>
          <a:bodyPr/>
          <a:lstStyle>
            <a:lvl1pPr>
              <a:defRPr>
                <a:latin typeface="Arial" panose="020B0604020202020204" pitchFamily="34" charset="0"/>
                <a:ea typeface="Arial" panose="020B0604020202020204" pitchFamily="34" charset="0"/>
              </a:defRPr>
            </a:lvl1pPr>
          </a:lstStyle>
          <a:p>
            <a:pPr fontAlgn="base"/>
            <a:fld id="{E077DA78-E013-4A8C-AD75-63A150561B10}" type="slidenum">
              <a:rPr lang="zh-CN" altLang="en-US" strike="noStrike" noProof="1" smtClean="0">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jpe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jpe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jpe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image" Target="../media/image8.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0.jpe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0.jpe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图片 5"/>
          <p:cNvPicPr>
            <a:picLocks noChangeAspect="1"/>
          </p:cNvPicPr>
          <p:nvPr/>
        </p:nvPicPr>
        <p:blipFill>
          <a:blip r:embed="rId1"/>
          <a:stretch>
            <a:fillRect/>
          </a:stretch>
        </p:blipFill>
        <p:spPr>
          <a:xfrm>
            <a:off x="-1270" y="0"/>
            <a:ext cx="3554413" cy="6858000"/>
          </a:xfrm>
          <a:prstGeom prst="rect">
            <a:avLst/>
          </a:prstGeom>
          <a:noFill/>
          <a:ln w="9525">
            <a:noFill/>
          </a:ln>
        </p:spPr>
      </p:pic>
      <p:sp>
        <p:nvSpPr>
          <p:cNvPr id="6146" name="文本框 1"/>
          <p:cNvSpPr txBox="1"/>
          <p:nvPr/>
        </p:nvSpPr>
        <p:spPr>
          <a:xfrm>
            <a:off x="3028950" y="2355850"/>
            <a:ext cx="5897563" cy="1014730"/>
          </a:xfrm>
          <a:prstGeom prst="rect">
            <a:avLst/>
          </a:prstGeom>
          <a:noFill/>
          <a:ln w="9525">
            <a:noFill/>
          </a:ln>
        </p:spPr>
        <p:txBody>
          <a:bodyPr wrap="square" anchor="t">
            <a:spAutoFit/>
          </a:bodyPr>
          <a:p>
            <a:pPr algn="just"/>
            <a:r>
              <a:rPr lang="zh-CN" altLang="en-US" sz="6000" b="1" dirty="0">
                <a:solidFill>
                  <a:srgbClr val="FBA3A3"/>
                </a:solidFill>
                <a:latin typeface="Arial" panose="020B0604020202020204" pitchFamily="34" charset="0"/>
                <a:ea typeface="Arial" panose="020B0604020202020204" pitchFamily="34" charset="0"/>
              </a:rPr>
              <a:t>Add  </a:t>
            </a:r>
            <a:r>
              <a:rPr lang="en-US" altLang="zh-CN" sz="6000" b="1" dirty="0">
                <a:solidFill>
                  <a:srgbClr val="FBA3A3"/>
                </a:solidFill>
                <a:latin typeface="Arial" panose="020B0604020202020204" pitchFamily="34" charset="0"/>
                <a:ea typeface="Arial" panose="020B0604020202020204" pitchFamily="34" charset="0"/>
              </a:rPr>
              <a:t>your title</a:t>
            </a:r>
            <a:r>
              <a:rPr lang="zh-CN" altLang="en-US" sz="6000" b="1" dirty="0">
                <a:solidFill>
                  <a:srgbClr val="FBA3A3"/>
                </a:solidFill>
                <a:latin typeface="Arial" panose="020B0604020202020204" pitchFamily="34" charset="0"/>
                <a:ea typeface="Arial" panose="020B0604020202020204" pitchFamily="34" charset="0"/>
              </a:rPr>
              <a:t> </a:t>
            </a:r>
            <a:endParaRPr lang="zh-CN" altLang="en-US" sz="6000" b="1" dirty="0">
              <a:solidFill>
                <a:srgbClr val="FBA3A3"/>
              </a:solidFill>
              <a:latin typeface="Arial" panose="020B0604020202020204" pitchFamily="34" charset="0"/>
              <a:ea typeface="Arial" panose="020B0604020202020204" pitchFamily="34" charset="0"/>
            </a:endParaRPr>
          </a:p>
        </p:txBody>
      </p:sp>
      <p:sp>
        <p:nvSpPr>
          <p:cNvPr id="6147" name="文本框 3"/>
          <p:cNvSpPr txBox="1"/>
          <p:nvPr/>
        </p:nvSpPr>
        <p:spPr>
          <a:xfrm>
            <a:off x="3028950" y="3370263"/>
            <a:ext cx="5580063" cy="306705"/>
          </a:xfrm>
          <a:prstGeom prst="rect">
            <a:avLst/>
          </a:prstGeom>
          <a:noFill/>
          <a:ln w="9525">
            <a:noFill/>
          </a:ln>
        </p:spPr>
        <p:txBody>
          <a:bodyPr wrap="square" anchor="t">
            <a:spAutoFit/>
          </a:bodyPr>
          <a:p>
            <a:pPr algn="dist" defTabSz="914400"/>
            <a:r>
              <a:rPr lang="en-US" altLang="zh-CN" sz="1400" dirty="0">
                <a:solidFill>
                  <a:srgbClr val="404040"/>
                </a:solidFill>
                <a:latin typeface="Arial" panose="020B0604020202020204" pitchFamily="34" charset="0"/>
                <a:ea typeface="Arial" panose="020B0604020202020204" pitchFamily="34" charset="0"/>
              </a:rPr>
              <a:t>THE PROFESSIONAL BUSINESS TEMPLATE</a:t>
            </a:r>
            <a:endParaRPr lang="zh-CN" altLang="en-US" sz="1400" dirty="0">
              <a:solidFill>
                <a:srgbClr val="404040"/>
              </a:solidFill>
              <a:latin typeface="Arial" panose="020B0604020202020204" pitchFamily="34" charset="0"/>
              <a:ea typeface="Arial" panose="020B0604020202020204" pitchFamily="34" charset="0"/>
            </a:endParaRPr>
          </a:p>
        </p:txBody>
      </p:sp>
      <p:pic>
        <p:nvPicPr>
          <p:cNvPr id="2" name="Picture 1" descr="Template (16)"/>
          <p:cNvPicPr>
            <a:picLocks noChangeAspect="1"/>
          </p:cNvPicPr>
          <p:nvPr/>
        </p:nvPicPr>
        <p:blipFill>
          <a:blip r:embed="rId2"/>
          <a:stretch>
            <a:fillRect/>
          </a:stretch>
        </p:blipFill>
        <p:spPr>
          <a:xfrm>
            <a:off x="-635" y="0"/>
            <a:ext cx="12192635"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3009" name="图片 5"/>
          <p:cNvPicPr>
            <a:picLocks noChangeAspect="1"/>
          </p:cNvPicPr>
          <p:nvPr/>
        </p:nvPicPr>
        <p:blipFill>
          <a:blip r:embed="rId1"/>
          <a:stretch>
            <a:fillRect/>
          </a:stretch>
        </p:blipFill>
        <p:spPr>
          <a:xfrm>
            <a:off x="0" y="0"/>
            <a:ext cx="4609465" cy="6858000"/>
          </a:xfrm>
          <a:prstGeom prst="rect">
            <a:avLst/>
          </a:prstGeom>
          <a:noFill/>
          <a:ln w="9525">
            <a:noFill/>
          </a:ln>
        </p:spPr>
      </p:pic>
      <p:sp>
        <p:nvSpPr>
          <p:cNvPr id="43010" name="文本框 1"/>
          <p:cNvSpPr txBox="1"/>
          <p:nvPr/>
        </p:nvSpPr>
        <p:spPr>
          <a:xfrm>
            <a:off x="5078413" y="2544763"/>
            <a:ext cx="4951412" cy="1014730"/>
          </a:xfrm>
          <a:prstGeom prst="rect">
            <a:avLst/>
          </a:prstGeom>
          <a:noFill/>
          <a:ln w="9525">
            <a:noFill/>
          </a:ln>
        </p:spPr>
        <p:txBody>
          <a:bodyPr anchor="t">
            <a:spAutoFit/>
          </a:bodyPr>
          <a:p>
            <a:r>
              <a:rPr lang="en-US" altLang="zh-CN" sz="6000" b="1" dirty="0">
                <a:solidFill>
                  <a:srgbClr val="FBA3A3"/>
                </a:solidFill>
                <a:latin typeface="Arial" panose="020B0604020202020204" pitchFamily="34" charset="0"/>
                <a:ea typeface="Arial" panose="020B0604020202020204" pitchFamily="34" charset="0"/>
              </a:rPr>
              <a:t>THANK YOU</a:t>
            </a:r>
            <a:endParaRPr lang="zh-CN" altLang="en-US" sz="6000" b="1" dirty="0">
              <a:solidFill>
                <a:srgbClr val="FBA3A3"/>
              </a:solidFill>
              <a:latin typeface="Arial" panose="020B0604020202020204" pitchFamily="34" charset="0"/>
              <a:ea typeface="Arial" panose="020B0604020202020204" pitchFamily="34" charset="0"/>
            </a:endParaRPr>
          </a:p>
        </p:txBody>
      </p:sp>
      <p:sp>
        <p:nvSpPr>
          <p:cNvPr id="43011" name="文本框 3"/>
          <p:cNvSpPr txBox="1"/>
          <p:nvPr/>
        </p:nvSpPr>
        <p:spPr>
          <a:xfrm>
            <a:off x="5078413" y="3406775"/>
            <a:ext cx="4951412" cy="306705"/>
          </a:xfrm>
          <a:prstGeom prst="rect">
            <a:avLst/>
          </a:prstGeom>
          <a:noFill/>
          <a:ln w="9525">
            <a:noFill/>
          </a:ln>
        </p:spPr>
        <p:txBody>
          <a:bodyPr anchor="t">
            <a:spAutoFit/>
          </a:bodyPr>
          <a:p>
            <a:pPr algn="dist"/>
            <a:r>
              <a:rPr lang="en-US" altLang="zh-CN" sz="1400" dirty="0">
                <a:solidFill>
                  <a:srgbClr val="FBA3A3"/>
                </a:solidFill>
                <a:latin typeface="Arial" panose="020B0604020202020204" pitchFamily="34" charset="0"/>
                <a:ea typeface="Arial" panose="020B0604020202020204" pitchFamily="34" charset="0"/>
              </a:rPr>
              <a:t>https://www.youtube.com/c/TheHappyTeacher</a:t>
            </a:r>
            <a:endParaRPr lang="en-US" altLang="zh-CN" sz="1400" dirty="0">
              <a:solidFill>
                <a:srgbClr val="FBA3A3"/>
              </a:solidFill>
              <a:latin typeface="Arial" panose="020B0604020202020204" pitchFamily="34" charset="0"/>
              <a:ea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9218" name="图片 10"/>
          <p:cNvPicPr>
            <a:picLocks noChangeAspect="1"/>
          </p:cNvPicPr>
          <p:nvPr/>
        </p:nvPicPr>
        <p:blipFill>
          <a:blip r:embed="rId1"/>
          <a:srcRect t="50600"/>
          <a:stretch>
            <a:fillRect/>
          </a:stretch>
        </p:blipFill>
        <p:spPr>
          <a:xfrm>
            <a:off x="-1270" y="1588"/>
            <a:ext cx="9144000" cy="2339975"/>
          </a:xfrm>
          <a:prstGeom prst="rect">
            <a:avLst/>
          </a:prstGeom>
          <a:noFill/>
          <a:ln w="9525">
            <a:noFill/>
          </a:ln>
        </p:spPr>
      </p:pic>
      <p:pic>
        <p:nvPicPr>
          <p:cNvPr id="9219" name="图片 8"/>
          <p:cNvPicPr>
            <a:picLocks noChangeAspect="1"/>
          </p:cNvPicPr>
          <p:nvPr/>
        </p:nvPicPr>
        <p:blipFill>
          <a:blip r:embed="rId2"/>
          <a:srcRect l="10107" t="-1009" r="9369" b="1009"/>
          <a:stretch>
            <a:fillRect/>
          </a:stretch>
        </p:blipFill>
        <p:spPr>
          <a:xfrm>
            <a:off x="-74295" y="-308610"/>
            <a:ext cx="12638405" cy="2417445"/>
          </a:xfrm>
          <a:prstGeom prst="rect">
            <a:avLst/>
          </a:prstGeom>
          <a:noFill/>
          <a:ln w="9525">
            <a:noFill/>
          </a:ln>
        </p:spPr>
      </p:pic>
      <p:pic>
        <p:nvPicPr>
          <p:cNvPr id="9223" name="图片 18"/>
          <p:cNvPicPr>
            <a:picLocks noChangeAspect="1"/>
          </p:cNvPicPr>
          <p:nvPr/>
        </p:nvPicPr>
        <p:blipFill>
          <a:blip r:embed="rId3"/>
          <a:srcRect b="75172"/>
          <a:stretch>
            <a:fillRect/>
          </a:stretch>
        </p:blipFill>
        <p:spPr>
          <a:xfrm>
            <a:off x="307975" y="4211955"/>
            <a:ext cx="11874500" cy="2646045"/>
          </a:xfrm>
          <a:prstGeom prst="rect">
            <a:avLst/>
          </a:prstGeom>
          <a:noFill/>
          <a:ln w="9525">
            <a:noFill/>
          </a:ln>
        </p:spPr>
      </p:pic>
      <p:sp>
        <p:nvSpPr>
          <p:cNvPr id="2" name="Text Box 1"/>
          <p:cNvSpPr txBox="1"/>
          <p:nvPr/>
        </p:nvSpPr>
        <p:spPr>
          <a:xfrm>
            <a:off x="928370" y="276860"/>
            <a:ext cx="10395585" cy="1568450"/>
          </a:xfrm>
          <a:prstGeom prst="rect">
            <a:avLst/>
          </a:prstGeom>
          <a:noFill/>
        </p:spPr>
        <p:txBody>
          <a:bodyPr wrap="square" rtlCol="0">
            <a:spAutoFit/>
          </a:bodyPr>
          <a:p>
            <a:pPr algn="ctr"/>
            <a:r>
              <a:rPr lang="en-GB" altLang="en-US" sz="9600" b="1">
                <a:ln w="12700" cmpd="sng">
                  <a:solidFill>
                    <a:sysClr val="windowText" lastClr="000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Why Do We Read?</a:t>
            </a:r>
            <a:endParaRPr lang="en-GB" altLang="en-US" sz="9600" b="1">
              <a:ln w="12700" cmpd="sng">
                <a:solidFill>
                  <a:sysClr val="windowText" lastClr="000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pic>
        <p:nvPicPr>
          <p:cNvPr id="3" name="Picture 2" descr="pexels-anna-shvets-4588428"/>
          <p:cNvPicPr>
            <a:picLocks noChangeAspect="1"/>
          </p:cNvPicPr>
          <p:nvPr/>
        </p:nvPicPr>
        <p:blipFill>
          <a:blip r:embed="rId4"/>
          <a:stretch>
            <a:fillRect/>
          </a:stretch>
        </p:blipFill>
        <p:spPr>
          <a:xfrm>
            <a:off x="6155055" y="1991360"/>
            <a:ext cx="5365750" cy="4488815"/>
          </a:xfrm>
          <a:prstGeom prst="rect">
            <a:avLst/>
          </a:prstGeom>
          <a:ln w="28575">
            <a:solidFill>
              <a:srgbClr val="00B0F0"/>
            </a:solidFill>
          </a:ln>
        </p:spPr>
      </p:pic>
      <p:sp>
        <p:nvSpPr>
          <p:cNvPr id="4" name="Text Box 3"/>
          <p:cNvSpPr txBox="1"/>
          <p:nvPr/>
        </p:nvSpPr>
        <p:spPr>
          <a:xfrm>
            <a:off x="678180" y="1991360"/>
            <a:ext cx="5097780" cy="645160"/>
          </a:xfrm>
          <a:prstGeom prst="rect">
            <a:avLst/>
          </a:prstGeom>
          <a:solidFill>
            <a:schemeClr val="accent1">
              <a:lumMod val="20000"/>
              <a:lumOff val="80000"/>
            </a:schemeClr>
          </a:solidFill>
          <a:ln w="19050">
            <a:solidFill>
              <a:srgbClr val="00B0F0"/>
            </a:solidFill>
          </a:ln>
        </p:spPr>
        <p:txBody>
          <a:bodyPr wrap="square" rtlCol="0">
            <a:spAutoFit/>
          </a:bodyPr>
          <a:p>
            <a:pPr algn="ctr"/>
            <a:r>
              <a:rPr lang="en-GB" altLang="en-US" b="1">
                <a:latin typeface="Tahoma" panose="020B0604030504040204" charset="0"/>
                <a:cs typeface="Tahoma" panose="020B0604030504040204" charset="0"/>
              </a:rPr>
              <a:t>First of all, let us have a think about what motivates us to read in the first place.</a:t>
            </a:r>
            <a:endParaRPr lang="en-GB" altLang="en-US" b="1">
              <a:latin typeface="Tahoma" panose="020B0604030504040204" charset="0"/>
              <a:cs typeface="Tahoma" panose="020B0604030504040204" charset="0"/>
            </a:endParaRPr>
          </a:p>
        </p:txBody>
      </p:sp>
      <p:sp>
        <p:nvSpPr>
          <p:cNvPr id="5" name="Text Box 4"/>
          <p:cNvSpPr txBox="1"/>
          <p:nvPr/>
        </p:nvSpPr>
        <p:spPr>
          <a:xfrm>
            <a:off x="678815" y="2801620"/>
            <a:ext cx="5097145" cy="2676525"/>
          </a:xfrm>
          <a:prstGeom prst="rect">
            <a:avLst/>
          </a:prstGeom>
          <a:noFill/>
          <a:ln w="19050">
            <a:solidFill>
              <a:srgbClr val="00B0F0"/>
            </a:solidFill>
          </a:ln>
        </p:spPr>
        <p:txBody>
          <a:bodyPr wrap="square" rtlCol="0">
            <a:spAutoFit/>
          </a:bodyPr>
          <a:p>
            <a:r>
              <a:rPr lang="en-GB" altLang="en-US" sz="2400" b="1" u="sng"/>
              <a:t>1)Factual reasons</a:t>
            </a:r>
            <a:r>
              <a:rPr lang="en-GB" altLang="en-US" sz="2400"/>
              <a:t>- Gathering information, news, research.</a:t>
            </a:r>
            <a:endParaRPr lang="en-GB" altLang="en-US" sz="2400"/>
          </a:p>
          <a:p>
            <a:r>
              <a:rPr lang="en-GB" altLang="en-US" sz="2400" b="1" u="sng"/>
              <a:t>2) Pleasure</a:t>
            </a:r>
            <a:r>
              <a:rPr lang="en-GB" altLang="en-US" sz="2400"/>
              <a:t>- For fun and entertainment, novels, comics, horror etc</a:t>
            </a:r>
            <a:endParaRPr lang="en-GB" altLang="en-US" sz="2400"/>
          </a:p>
          <a:p>
            <a:r>
              <a:rPr lang="en-GB" altLang="en-US" sz="2400" b="1" u="sng"/>
              <a:t>3) Necessity</a:t>
            </a:r>
            <a:r>
              <a:rPr lang="en-GB" altLang="en-US" sz="2400"/>
              <a:t> - Because you have been told to, by teacher, parent, passing exam, need to read rules of a game.</a:t>
            </a:r>
            <a:endParaRPr lang="en-GB" altLang="en-US" sz="2400"/>
          </a:p>
        </p:txBody>
      </p:sp>
      <p:sp>
        <p:nvSpPr>
          <p:cNvPr id="6" name="Text Box 5"/>
          <p:cNvSpPr txBox="1"/>
          <p:nvPr/>
        </p:nvSpPr>
        <p:spPr>
          <a:xfrm>
            <a:off x="678180" y="5774055"/>
            <a:ext cx="5097780" cy="706755"/>
          </a:xfrm>
          <a:prstGeom prst="rect">
            <a:avLst/>
          </a:prstGeom>
          <a:solidFill>
            <a:schemeClr val="accent1">
              <a:lumMod val="20000"/>
              <a:lumOff val="80000"/>
            </a:schemeClr>
          </a:solidFill>
          <a:ln>
            <a:solidFill>
              <a:srgbClr val="00B0F0"/>
            </a:solidFill>
          </a:ln>
        </p:spPr>
        <p:txBody>
          <a:bodyPr wrap="square" rtlCol="0">
            <a:spAutoFit/>
          </a:bodyPr>
          <a:p>
            <a:pPr algn="ctr"/>
            <a:r>
              <a:rPr lang="en-GB" altLang="en-US" sz="2000" b="1"/>
              <a:t>TASK: Can you think of any other motivators that encourage us to read?</a:t>
            </a:r>
            <a:endParaRPr lang="en-GB" altLang="en-US" sz="2000"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1" name="图片 10"/>
          <p:cNvPicPr>
            <a:picLocks noChangeAspect="1"/>
          </p:cNvPicPr>
          <p:nvPr/>
        </p:nvPicPr>
        <p:blipFill>
          <a:blip r:embed="rId1"/>
          <a:srcRect t="50600"/>
          <a:stretch>
            <a:fillRect/>
          </a:stretch>
        </p:blipFill>
        <p:spPr>
          <a:xfrm>
            <a:off x="0" y="-317"/>
            <a:ext cx="9144000" cy="2339975"/>
          </a:xfrm>
          <a:prstGeom prst="rect">
            <a:avLst/>
          </a:prstGeom>
          <a:noFill/>
          <a:ln w="9525">
            <a:noFill/>
          </a:ln>
        </p:spPr>
      </p:pic>
      <p:pic>
        <p:nvPicPr>
          <p:cNvPr id="25602" name="图片 8"/>
          <p:cNvPicPr>
            <a:picLocks noChangeAspect="1"/>
          </p:cNvPicPr>
          <p:nvPr/>
        </p:nvPicPr>
        <p:blipFill>
          <a:blip r:embed="rId2"/>
          <a:srcRect l="10107" t="-1009" r="9369" b="1009"/>
          <a:stretch>
            <a:fillRect/>
          </a:stretch>
        </p:blipFill>
        <p:spPr>
          <a:xfrm>
            <a:off x="-182245" y="-277495"/>
            <a:ext cx="12577445" cy="2417445"/>
          </a:xfrm>
          <a:prstGeom prst="rect">
            <a:avLst/>
          </a:prstGeom>
          <a:noFill/>
          <a:ln w="9525">
            <a:noFill/>
          </a:ln>
        </p:spPr>
      </p:pic>
      <p:sp>
        <p:nvSpPr>
          <p:cNvPr id="25603" name="文本框 9"/>
          <p:cNvSpPr txBox="1"/>
          <p:nvPr/>
        </p:nvSpPr>
        <p:spPr>
          <a:xfrm>
            <a:off x="447675" y="393065"/>
            <a:ext cx="11054715" cy="1291590"/>
          </a:xfrm>
          <a:prstGeom prst="rect">
            <a:avLst/>
          </a:prstGeom>
          <a:noFill/>
          <a:ln w="9525">
            <a:noFill/>
          </a:ln>
        </p:spPr>
        <p:txBody>
          <a:bodyPr wrap="square" anchor="t">
            <a:spAutoFit/>
          </a:bodyPr>
          <a:p>
            <a:pPr algn="ctr" defTabSz="914400"/>
            <a:r>
              <a:rPr lang="en-GB" altLang="zh-CN" sz="7800" b="1" dirty="0">
                <a:ln w="12700" cmpd="sng">
                  <a:solidFill>
                    <a:sysClr val="windowText" lastClr="000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rPr>
              <a:t>Pre-reading Activities.</a:t>
            </a:r>
            <a:endParaRPr lang="en-GB" altLang="zh-CN" sz="7800" b="1" dirty="0">
              <a:ln w="12700" cmpd="sng">
                <a:solidFill>
                  <a:sysClr val="windowText" lastClr="000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endParaRPr>
          </a:p>
        </p:txBody>
      </p:sp>
      <p:pic>
        <p:nvPicPr>
          <p:cNvPr id="25605" name="图片 18"/>
          <p:cNvPicPr>
            <a:picLocks noChangeAspect="1"/>
          </p:cNvPicPr>
          <p:nvPr/>
        </p:nvPicPr>
        <p:blipFill>
          <a:blip r:embed="rId3"/>
          <a:srcRect b="75172"/>
          <a:stretch>
            <a:fillRect/>
          </a:stretch>
        </p:blipFill>
        <p:spPr>
          <a:xfrm>
            <a:off x="3039745" y="5688013"/>
            <a:ext cx="9144000" cy="1176337"/>
          </a:xfrm>
          <a:prstGeom prst="rect">
            <a:avLst/>
          </a:prstGeom>
          <a:noFill/>
          <a:ln w="9525">
            <a:noFill/>
          </a:ln>
        </p:spPr>
      </p:pic>
      <p:sp>
        <p:nvSpPr>
          <p:cNvPr id="25606" name="矩形 16"/>
          <p:cNvSpPr/>
          <p:nvPr/>
        </p:nvSpPr>
        <p:spPr>
          <a:xfrm>
            <a:off x="3871913" y="4629150"/>
            <a:ext cx="4421187" cy="257810"/>
          </a:xfrm>
          <a:prstGeom prst="rect">
            <a:avLst/>
          </a:prstGeom>
          <a:noFill/>
          <a:ln w="9525">
            <a:noFill/>
          </a:ln>
        </p:spPr>
        <p:txBody>
          <a:bodyPr wrap="square" lIns="0" tIns="0" rIns="0" bIns="0" anchor="t">
            <a:spAutoFit/>
          </a:bodyPr>
          <a:p>
            <a:pPr algn="dist" defTabSz="1216025">
              <a:lnSpc>
                <a:spcPct val="120000"/>
              </a:lnSpc>
              <a:spcBef>
                <a:spcPct val="20000"/>
              </a:spcBef>
            </a:pPr>
            <a:r>
              <a:rPr lang="zh-CN" altLang="en-US" sz="1400" dirty="0">
                <a:solidFill>
                  <a:srgbClr val="262626"/>
                </a:solidFill>
                <a:latin typeface="Arial" panose="020B0604020202020204" pitchFamily="34" charset="0"/>
                <a:ea typeface="Arial" panose="020B0604020202020204" pitchFamily="34" charset="0"/>
                <a:sym typeface="Arial" panose="020B0604020202020204" pitchFamily="34" charset="0"/>
              </a:rPr>
              <a:t>.</a:t>
            </a:r>
            <a:endParaRPr lang="zh-CN" altLang="en-US" sz="1400" dirty="0">
              <a:solidFill>
                <a:srgbClr val="262626"/>
              </a:solidFill>
              <a:latin typeface="Arial" panose="020B0604020202020204" pitchFamily="34" charset="0"/>
              <a:ea typeface="Arial" panose="020B0604020202020204" pitchFamily="34" charset="0"/>
              <a:sym typeface="Arial" panose="020B0604020202020204" pitchFamily="34" charset="0"/>
            </a:endParaRPr>
          </a:p>
        </p:txBody>
      </p:sp>
      <p:pic>
        <p:nvPicPr>
          <p:cNvPr id="2" name="Picture 1" descr="pexels-pixabay-261806"/>
          <p:cNvPicPr>
            <a:picLocks noChangeAspect="1"/>
          </p:cNvPicPr>
          <p:nvPr/>
        </p:nvPicPr>
        <p:blipFill>
          <a:blip r:embed="rId4"/>
          <a:stretch>
            <a:fillRect/>
          </a:stretch>
        </p:blipFill>
        <p:spPr>
          <a:xfrm>
            <a:off x="6877685" y="2252980"/>
            <a:ext cx="4439920" cy="4399915"/>
          </a:xfrm>
          <a:prstGeom prst="rect">
            <a:avLst/>
          </a:prstGeom>
          <a:ln w="28575">
            <a:solidFill>
              <a:srgbClr val="0070C0"/>
            </a:solidFill>
          </a:ln>
        </p:spPr>
      </p:pic>
      <p:sp>
        <p:nvSpPr>
          <p:cNvPr id="3" name="Text Box 2"/>
          <p:cNvSpPr txBox="1"/>
          <p:nvPr/>
        </p:nvSpPr>
        <p:spPr>
          <a:xfrm>
            <a:off x="306705" y="2254250"/>
            <a:ext cx="6411595" cy="922020"/>
          </a:xfrm>
          <a:prstGeom prst="rect">
            <a:avLst/>
          </a:prstGeom>
          <a:blipFill>
            <a:blip r:embed="rId5"/>
          </a:blipFill>
          <a:ln w="28575">
            <a:solidFill>
              <a:srgbClr val="0070C0"/>
            </a:solidFill>
          </a:ln>
        </p:spPr>
        <p:txBody>
          <a:bodyPr wrap="square" rtlCol="0">
            <a:spAutoFit/>
          </a:bodyPr>
          <a:p>
            <a:pPr algn="ctr"/>
            <a:r>
              <a:rPr lang="en-GB" altLang="en-US" b="1"/>
              <a:t>Pre-reading activities are a great way to stimulate interest and energize the students before a reading. As well as this you can help build context and creative thinking before starting!</a:t>
            </a:r>
            <a:endParaRPr lang="en-GB" altLang="en-US" b="1"/>
          </a:p>
        </p:txBody>
      </p:sp>
      <p:graphicFrame>
        <p:nvGraphicFramePr>
          <p:cNvPr id="5" name="Table 4"/>
          <p:cNvGraphicFramePr/>
          <p:nvPr/>
        </p:nvGraphicFramePr>
        <p:xfrm>
          <a:off x="306705" y="3267075"/>
          <a:ext cx="6412230" cy="3385820"/>
        </p:xfrm>
        <a:graphic>
          <a:graphicData uri="http://schemas.openxmlformats.org/drawingml/2006/table">
            <a:tbl>
              <a:tblPr firstRow="1" bandRow="1">
                <a:tableStyleId>{5C22544A-7EE6-4342-B048-85BDC9FD1C3A}</a:tableStyleId>
              </a:tblPr>
              <a:tblGrid>
                <a:gridCol w="2137410"/>
                <a:gridCol w="2137410"/>
                <a:gridCol w="2137410"/>
              </a:tblGrid>
              <a:tr h="914400">
                <a:tc>
                  <a:txBody>
                    <a:bodyPr/>
                    <a:p>
                      <a:pPr>
                        <a:buNone/>
                      </a:pPr>
                      <a:r>
                        <a:rPr lang="en-GB" altLang="en-US">
                          <a:solidFill>
                            <a:schemeClr val="tx1"/>
                          </a:solidFill>
                        </a:rPr>
                        <a:t>1) 5 Context Qs.</a:t>
                      </a:r>
                      <a:endParaRPr lang="en-GB" altLang="en-US">
                        <a:solidFill>
                          <a:schemeClr val="tx1"/>
                        </a:solidFill>
                      </a:endParaRPr>
                    </a:p>
                  </a:txBody>
                  <a:tcPr/>
                </a:tc>
                <a:tc>
                  <a:txBody>
                    <a:bodyPr/>
                    <a:p>
                      <a:pPr>
                        <a:buNone/>
                      </a:pPr>
                      <a:r>
                        <a:rPr lang="en-GB" altLang="en-US">
                          <a:solidFill>
                            <a:schemeClr val="tx1"/>
                          </a:solidFill>
                        </a:rPr>
                        <a:t>2) Say what you see</a:t>
                      </a:r>
                      <a:endParaRPr lang="en-GB" altLang="en-US">
                        <a:solidFill>
                          <a:schemeClr val="tx1"/>
                        </a:solidFill>
                      </a:endParaRPr>
                    </a:p>
                    <a:p>
                      <a:pPr>
                        <a:buNone/>
                      </a:pPr>
                      <a:r>
                        <a:rPr lang="en-GB" altLang="en-US">
                          <a:solidFill>
                            <a:schemeClr val="tx1"/>
                          </a:solidFill>
                        </a:rPr>
                        <a:t>(Using picture if there is one)</a:t>
                      </a:r>
                      <a:endParaRPr lang="en-GB" altLang="en-US">
                        <a:solidFill>
                          <a:schemeClr val="tx1"/>
                        </a:solidFill>
                      </a:endParaRPr>
                    </a:p>
                  </a:txBody>
                  <a:tcPr/>
                </a:tc>
                <a:tc>
                  <a:txBody>
                    <a:bodyPr/>
                    <a:p>
                      <a:pPr>
                        <a:buNone/>
                      </a:pPr>
                      <a:r>
                        <a:rPr lang="en-GB" altLang="en-US">
                          <a:solidFill>
                            <a:schemeClr val="tx1"/>
                          </a:solidFill>
                        </a:rPr>
                        <a:t>3)Title Break Down</a:t>
                      </a:r>
                      <a:endParaRPr lang="en-GB" altLang="en-US">
                        <a:solidFill>
                          <a:schemeClr val="tx1"/>
                        </a:solidFill>
                      </a:endParaRPr>
                    </a:p>
                  </a:txBody>
                  <a:tcPr>
                    <a:solidFill>
                      <a:schemeClr val="accent1"/>
                    </a:solidFill>
                  </a:tcPr>
                </a:tc>
              </a:tr>
              <a:tr h="778510">
                <a:tc>
                  <a:txBody>
                    <a:bodyPr/>
                    <a:p>
                      <a:pPr>
                        <a:buNone/>
                      </a:pPr>
                      <a:r>
                        <a:rPr lang="en-GB" altLang="en-US" b="1"/>
                        <a:t>4)Imagine first.</a:t>
                      </a:r>
                      <a:endParaRPr lang="en-GB" altLang="en-US" b="1"/>
                    </a:p>
                  </a:txBody>
                  <a:tcPr>
                    <a:solidFill>
                      <a:schemeClr val="tx2">
                        <a:lumMod val="20000"/>
                        <a:lumOff val="80000"/>
                      </a:schemeClr>
                    </a:solidFill>
                  </a:tcPr>
                </a:tc>
                <a:tc>
                  <a:txBody>
                    <a:bodyPr/>
                    <a:p>
                      <a:pPr>
                        <a:buNone/>
                      </a:pPr>
                      <a:r>
                        <a:rPr lang="en-GB" altLang="en-US" b="1"/>
                        <a:t>5)Selected words</a:t>
                      </a:r>
                      <a:endParaRPr lang="en-GB" altLang="en-US" b="1"/>
                    </a:p>
                  </a:txBody>
                  <a:tcPr>
                    <a:solidFill>
                      <a:schemeClr val="tx2">
                        <a:lumMod val="20000"/>
                        <a:lumOff val="80000"/>
                      </a:schemeClr>
                    </a:solidFill>
                  </a:tcPr>
                </a:tc>
                <a:tc>
                  <a:txBody>
                    <a:bodyPr/>
                    <a:p>
                      <a:pPr>
                        <a:buNone/>
                      </a:pPr>
                      <a:r>
                        <a:rPr lang="en-GB" altLang="en-US" b="1"/>
                        <a:t>6) True or False sentences</a:t>
                      </a:r>
                      <a:endParaRPr lang="en-GB" altLang="en-US" b="1"/>
                    </a:p>
                  </a:txBody>
                  <a:tcPr>
                    <a:solidFill>
                      <a:schemeClr val="tx2">
                        <a:lumMod val="20000"/>
                        <a:lumOff val="80000"/>
                      </a:schemeClr>
                    </a:solidFill>
                  </a:tcPr>
                </a:tc>
              </a:tr>
              <a:tr h="778510">
                <a:tc>
                  <a:txBody>
                    <a:bodyPr/>
                    <a:p>
                      <a:pPr>
                        <a:buNone/>
                      </a:pPr>
                      <a:r>
                        <a:rPr lang="en-GB" altLang="en-US" b="1"/>
                        <a:t>7)Give task</a:t>
                      </a:r>
                      <a:endParaRPr lang="en-GB" altLang="en-US" b="1"/>
                    </a:p>
                  </a:txBody>
                  <a:tcPr/>
                </a:tc>
                <a:tc>
                  <a:txBody>
                    <a:bodyPr/>
                    <a:p>
                      <a:pPr>
                        <a:buNone/>
                      </a:pPr>
                      <a:r>
                        <a:rPr lang="en-GB" altLang="en-US" b="1"/>
                        <a:t>8) Guess topic.( MI, theme etc)</a:t>
                      </a:r>
                      <a:endParaRPr lang="en-GB" altLang="en-US" b="1"/>
                    </a:p>
                  </a:txBody>
                  <a:tcPr>
                    <a:solidFill>
                      <a:schemeClr val="accent1">
                        <a:tint val="20000"/>
                      </a:schemeClr>
                    </a:solidFill>
                  </a:tcPr>
                </a:tc>
                <a:tc>
                  <a:txBody>
                    <a:bodyPr/>
                    <a:p>
                      <a:pPr>
                        <a:buNone/>
                      </a:pPr>
                      <a:r>
                        <a:rPr lang="en-GB" altLang="en-US" b="1"/>
                        <a:t>9)Gap fill!</a:t>
                      </a:r>
                      <a:endParaRPr lang="en-GB" altLang="en-US" b="1"/>
                    </a:p>
                  </a:txBody>
                  <a:tcPr/>
                </a:tc>
              </a:tr>
              <a:tr h="914400">
                <a:tc>
                  <a:txBody>
                    <a:bodyPr/>
                    <a:p>
                      <a:pPr>
                        <a:buNone/>
                      </a:pPr>
                      <a:r>
                        <a:rPr lang="en-GB" altLang="en-US" b="1"/>
                        <a:t>10) Assign debate groups.</a:t>
                      </a:r>
                      <a:endParaRPr lang="en-GB" altLang="en-US" b="1"/>
                    </a:p>
                  </a:txBody>
                  <a:tcPr>
                    <a:solidFill>
                      <a:schemeClr val="accent6">
                        <a:lumMod val="20000"/>
                        <a:lumOff val="80000"/>
                      </a:schemeClr>
                    </a:solidFill>
                  </a:tcPr>
                </a:tc>
                <a:tc>
                  <a:txBody>
                    <a:bodyPr/>
                    <a:p>
                      <a:pPr>
                        <a:buNone/>
                      </a:pPr>
                      <a:r>
                        <a:rPr lang="en-GB" altLang="en-US" b="1"/>
                        <a:t>11)Knowledge activation.</a:t>
                      </a:r>
                      <a:endParaRPr lang="en-GB" altLang="en-US" b="1"/>
                    </a:p>
                  </a:txBody>
                  <a:tcPr>
                    <a:solidFill>
                      <a:schemeClr val="accent6">
                        <a:lumMod val="20000"/>
                        <a:lumOff val="80000"/>
                      </a:schemeClr>
                    </a:solidFill>
                  </a:tcPr>
                </a:tc>
                <a:tc>
                  <a:txBody>
                    <a:bodyPr/>
                    <a:p>
                      <a:pPr>
                        <a:buNone/>
                      </a:pPr>
                      <a:r>
                        <a:rPr lang="en-GB" altLang="en-US" b="1">
                          <a:solidFill>
                            <a:srgbClr val="FF0000"/>
                          </a:solidFill>
                        </a:rPr>
                        <a:t>12) This is where you think of one of your own!!</a:t>
                      </a:r>
                      <a:endParaRPr lang="en-GB" altLang="en-US" b="1">
                        <a:solidFill>
                          <a:srgbClr val="FF0000"/>
                        </a:solidFill>
                      </a:endParaRPr>
                    </a:p>
                  </a:txBody>
                  <a:tcPr>
                    <a:solidFill>
                      <a:schemeClr val="accent6">
                        <a:lumMod val="20000"/>
                        <a:lumOff val="8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图片 10"/>
          <p:cNvPicPr>
            <a:picLocks noChangeAspect="1"/>
          </p:cNvPicPr>
          <p:nvPr/>
        </p:nvPicPr>
        <p:blipFill>
          <a:blip r:embed="rId1"/>
          <a:srcRect t="50600"/>
          <a:stretch>
            <a:fillRect/>
          </a:stretch>
        </p:blipFill>
        <p:spPr>
          <a:xfrm>
            <a:off x="37465" y="-17462"/>
            <a:ext cx="9144000" cy="2339975"/>
          </a:xfrm>
          <a:prstGeom prst="rect">
            <a:avLst/>
          </a:prstGeom>
          <a:noFill/>
          <a:ln w="9525">
            <a:noFill/>
          </a:ln>
        </p:spPr>
      </p:pic>
      <p:pic>
        <p:nvPicPr>
          <p:cNvPr id="33794" name="图片 8"/>
          <p:cNvPicPr>
            <a:picLocks noChangeAspect="1"/>
          </p:cNvPicPr>
          <p:nvPr/>
        </p:nvPicPr>
        <p:blipFill>
          <a:blip r:embed="rId2"/>
          <a:srcRect l="10107" t="-1009" r="9369" b="1009"/>
          <a:stretch>
            <a:fillRect/>
          </a:stretch>
        </p:blipFill>
        <p:spPr>
          <a:xfrm>
            <a:off x="635" y="-287655"/>
            <a:ext cx="12526645" cy="2417445"/>
          </a:xfrm>
          <a:prstGeom prst="rect">
            <a:avLst/>
          </a:prstGeom>
          <a:noFill/>
          <a:ln w="9525">
            <a:noFill/>
          </a:ln>
        </p:spPr>
      </p:pic>
      <p:sp>
        <p:nvSpPr>
          <p:cNvPr id="33796" name="文本框 14"/>
          <p:cNvSpPr txBox="1"/>
          <p:nvPr/>
        </p:nvSpPr>
        <p:spPr>
          <a:xfrm>
            <a:off x="1322705" y="308610"/>
            <a:ext cx="9424670" cy="1445260"/>
          </a:xfrm>
          <a:prstGeom prst="rect">
            <a:avLst/>
          </a:prstGeom>
          <a:noFill/>
          <a:ln w="9525">
            <a:noFill/>
          </a:ln>
        </p:spPr>
        <p:txBody>
          <a:bodyPr wrap="square" anchor="t">
            <a:spAutoFit/>
          </a:bodyPr>
          <a:p>
            <a:pPr algn="ctr" defTabSz="914400"/>
            <a:r>
              <a:rPr lang="en-GB" altLang="en-US" sz="8800" b="1" dirty="0">
                <a:ln w="12700" cmpd="sng">
                  <a:solidFill>
                    <a:sysClr val="windowText" lastClr="000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rPr>
              <a:t>Building Context.</a:t>
            </a:r>
            <a:endParaRPr lang="en-GB" altLang="en-US" sz="8800" b="1" dirty="0">
              <a:ln w="12700" cmpd="sng">
                <a:solidFill>
                  <a:sysClr val="windowText" lastClr="000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endParaRPr>
          </a:p>
        </p:txBody>
      </p:sp>
      <p:pic>
        <p:nvPicPr>
          <p:cNvPr id="33797" name="图片 18"/>
          <p:cNvPicPr>
            <a:picLocks noChangeAspect="1"/>
          </p:cNvPicPr>
          <p:nvPr/>
        </p:nvPicPr>
        <p:blipFill>
          <a:blip r:embed="rId3"/>
          <a:srcRect b="75172"/>
          <a:stretch>
            <a:fillRect/>
          </a:stretch>
        </p:blipFill>
        <p:spPr>
          <a:xfrm>
            <a:off x="3048000" y="5681663"/>
            <a:ext cx="9144000" cy="1176337"/>
          </a:xfrm>
          <a:prstGeom prst="rect">
            <a:avLst/>
          </a:prstGeom>
          <a:noFill/>
          <a:ln w="9525">
            <a:noFill/>
          </a:ln>
        </p:spPr>
      </p:pic>
      <p:pic>
        <p:nvPicPr>
          <p:cNvPr id="2" name="Picture 1" descr="Kobe-Earthquake"/>
          <p:cNvPicPr>
            <a:picLocks noChangeAspect="1"/>
          </p:cNvPicPr>
          <p:nvPr/>
        </p:nvPicPr>
        <p:blipFill>
          <a:blip r:embed="rId4"/>
          <a:stretch>
            <a:fillRect/>
          </a:stretch>
        </p:blipFill>
        <p:spPr>
          <a:xfrm>
            <a:off x="6231890" y="2691130"/>
            <a:ext cx="5324475" cy="3847465"/>
          </a:xfrm>
          <a:prstGeom prst="rect">
            <a:avLst/>
          </a:prstGeom>
          <a:ln w="19050">
            <a:solidFill>
              <a:srgbClr val="7030A0"/>
            </a:solidFill>
          </a:ln>
        </p:spPr>
      </p:pic>
      <p:sp>
        <p:nvSpPr>
          <p:cNvPr id="3" name="Text Box 2"/>
          <p:cNvSpPr txBox="1"/>
          <p:nvPr/>
        </p:nvSpPr>
        <p:spPr>
          <a:xfrm>
            <a:off x="6231890" y="2129790"/>
            <a:ext cx="5325110" cy="460375"/>
          </a:xfrm>
          <a:prstGeom prst="rect">
            <a:avLst/>
          </a:prstGeom>
          <a:noFill/>
          <a:ln w="28575">
            <a:solidFill>
              <a:srgbClr val="7030A0"/>
            </a:solidFill>
          </a:ln>
        </p:spPr>
        <p:txBody>
          <a:bodyPr wrap="square" rtlCol="0">
            <a:spAutoFit/>
          </a:bodyPr>
          <a:p>
            <a:pPr algn="ctr"/>
            <a:r>
              <a:rPr lang="en-US" altLang="zh-CN" sz="2400" b="1" dirty="0">
                <a:ln>
                  <a:solidFill>
                    <a:sysClr val="windowText" lastClr="000000"/>
                  </a:solidFill>
                </a:ln>
                <a:solidFill>
                  <a:schemeClr val="accent1"/>
                </a:solidFill>
                <a:effectLst>
                  <a:outerShdw blurRad="38100" dist="25400" dir="5400000" algn="ctr" rotWithShape="0">
                    <a:srgbClr val="6E747A">
                      <a:alpha val="43000"/>
                    </a:srgbClr>
                  </a:outerShdw>
                </a:effectLst>
                <a:latin typeface="Tahoma" panose="020B0604030504040204" charset="0"/>
                <a:ea typeface="Arial" panose="020B0604020202020204" pitchFamily="34" charset="0"/>
                <a:cs typeface="Tahoma" panose="020B0604030504040204" charset="0"/>
                <a:sym typeface="+mn-ea"/>
              </a:rPr>
              <a:t>The Great Hanshin Earthquake</a:t>
            </a:r>
            <a:endParaRPr lang="en-US" altLang="zh-CN" sz="2400" b="1" dirty="0">
              <a:ln>
                <a:solidFill>
                  <a:sysClr val="windowText" lastClr="000000"/>
                </a:solidFill>
              </a:ln>
              <a:solidFill>
                <a:schemeClr val="accent1"/>
              </a:solidFill>
              <a:effectLst>
                <a:outerShdw blurRad="38100" dist="25400" dir="5400000" algn="ctr" rotWithShape="0">
                  <a:srgbClr val="6E747A">
                    <a:alpha val="43000"/>
                  </a:srgbClr>
                </a:outerShdw>
              </a:effectLst>
              <a:latin typeface="Tahoma" panose="020B0604030504040204" charset="0"/>
              <a:ea typeface="Arial" panose="020B0604020202020204" pitchFamily="34" charset="0"/>
              <a:cs typeface="Tahoma" panose="020B0604030504040204" charset="0"/>
              <a:sym typeface="+mn-ea"/>
            </a:endParaRPr>
          </a:p>
        </p:txBody>
      </p:sp>
      <p:sp>
        <p:nvSpPr>
          <p:cNvPr id="4" name="Text Box 3"/>
          <p:cNvSpPr txBox="1"/>
          <p:nvPr/>
        </p:nvSpPr>
        <p:spPr>
          <a:xfrm>
            <a:off x="902335" y="2129790"/>
            <a:ext cx="5121910" cy="2030095"/>
          </a:xfrm>
          <a:prstGeom prst="rect">
            <a:avLst/>
          </a:prstGeom>
          <a:pattFill prst="pct5">
            <a:fgClr>
              <a:srgbClr val="5B9BD5"/>
            </a:fgClr>
            <a:bgClr>
              <a:srgbClr val="FFFFFF"/>
            </a:bgClr>
          </a:pattFill>
          <a:ln>
            <a:solidFill>
              <a:srgbClr val="7030A0"/>
            </a:solidFill>
          </a:ln>
        </p:spPr>
        <p:txBody>
          <a:bodyPr wrap="square" rtlCol="0">
            <a:spAutoFit/>
          </a:bodyPr>
          <a:p>
            <a:r>
              <a:rPr lang="en-GB" altLang="en-US" b="1"/>
              <a:t>Let’s take a moment to practice some of these context building activities. Here is the picture from the passage the students will read. First rule is, we don’t want them to look at the passage! First they are going to look at the picture and we will encourage interest via activities and we will build contextual knowledge of whats to come.</a:t>
            </a:r>
            <a:endParaRPr lang="en-GB" altLang="en-US" b="1"/>
          </a:p>
        </p:txBody>
      </p:sp>
      <p:sp>
        <p:nvSpPr>
          <p:cNvPr id="5" name="Text Box 4"/>
          <p:cNvSpPr txBox="1"/>
          <p:nvPr/>
        </p:nvSpPr>
        <p:spPr>
          <a:xfrm>
            <a:off x="922020" y="4293235"/>
            <a:ext cx="5102225" cy="2245360"/>
          </a:xfrm>
          <a:prstGeom prst="rect">
            <a:avLst/>
          </a:prstGeom>
          <a:blipFill>
            <a:blip r:embed="rId5"/>
          </a:blipFill>
          <a:ln>
            <a:solidFill>
              <a:srgbClr val="7030A0"/>
            </a:solidFill>
          </a:ln>
        </p:spPr>
        <p:txBody>
          <a:bodyPr wrap="square" rtlCol="0">
            <a:spAutoFit/>
          </a:bodyPr>
          <a:p>
            <a:r>
              <a:rPr lang="en-GB" altLang="en-US" sz="2000">
                <a:ln>
                  <a:solidFill>
                    <a:sysClr val="windowText" lastClr="000000"/>
                  </a:solidFill>
                </a:ln>
                <a:solidFill>
                  <a:srgbClr val="FF0000"/>
                </a:solidFill>
                <a:latin typeface="Lemon" panose="02000000000000000000" charset="0"/>
                <a:cs typeface="Lemon" panose="02000000000000000000" charset="0"/>
              </a:rPr>
              <a:t>1) Take a look at the picture. Think of some ways to describe it. What sentences could you use?</a:t>
            </a:r>
            <a:endParaRPr lang="en-GB" altLang="en-US" sz="2000">
              <a:ln>
                <a:solidFill>
                  <a:sysClr val="windowText" lastClr="000000"/>
                </a:solidFill>
              </a:ln>
              <a:solidFill>
                <a:srgbClr val="FF0000"/>
              </a:solidFill>
              <a:latin typeface="Lemon" panose="02000000000000000000" charset="0"/>
              <a:cs typeface="Lemon" panose="02000000000000000000" charset="0"/>
            </a:endParaRPr>
          </a:p>
          <a:p>
            <a:r>
              <a:rPr lang="en-GB" altLang="en-US" sz="2000">
                <a:ln>
                  <a:solidFill>
                    <a:sysClr val="windowText" lastClr="000000"/>
                  </a:solidFill>
                </a:ln>
                <a:solidFill>
                  <a:srgbClr val="FF0000"/>
                </a:solidFill>
                <a:latin typeface="Lemon" panose="02000000000000000000" charset="0"/>
                <a:cs typeface="Lemon" panose="02000000000000000000" charset="0"/>
              </a:rPr>
              <a:t>2) What quick fire activity could you do here to build interest and motivation?</a:t>
            </a:r>
            <a:endParaRPr lang="en-GB" altLang="en-US" sz="2000">
              <a:ln>
                <a:solidFill>
                  <a:sysClr val="windowText" lastClr="000000"/>
                </a:solidFill>
              </a:ln>
              <a:solidFill>
                <a:srgbClr val="FF0000"/>
              </a:solidFill>
              <a:latin typeface="Lemon" panose="02000000000000000000" charset="0"/>
              <a:cs typeface="Lemon" panose="02000000000000000000" charset="0"/>
            </a:endParaRPr>
          </a:p>
          <a:p>
            <a:r>
              <a:rPr lang="en-GB" altLang="en-US" sz="2000">
                <a:ln>
                  <a:solidFill>
                    <a:sysClr val="windowText" lastClr="000000"/>
                  </a:solidFill>
                </a:ln>
                <a:solidFill>
                  <a:srgbClr val="FF0000"/>
                </a:solidFill>
                <a:latin typeface="Lemon" panose="02000000000000000000" charset="0"/>
                <a:cs typeface="Lemon" panose="02000000000000000000" charset="0"/>
              </a:rPr>
              <a:t>3) How could we include the title?</a:t>
            </a:r>
            <a:endParaRPr lang="en-GB" altLang="en-US" sz="2000">
              <a:ln>
                <a:solidFill>
                  <a:sysClr val="windowText" lastClr="000000"/>
                </a:solidFill>
              </a:ln>
              <a:solidFill>
                <a:srgbClr val="FF0000"/>
              </a:solidFill>
              <a:latin typeface="Lemon" panose="02000000000000000000" charset="0"/>
              <a:cs typeface="Lemon" panose="02000000000000000000" charset="0"/>
            </a:endParaRPr>
          </a:p>
        </p:txBody>
      </p:sp>
      <p:sp>
        <p:nvSpPr>
          <p:cNvPr id="6" name="Oval 5"/>
          <p:cNvSpPr/>
          <p:nvPr/>
        </p:nvSpPr>
        <p:spPr>
          <a:xfrm>
            <a:off x="7139940" y="2041525"/>
            <a:ext cx="994410" cy="649605"/>
          </a:xfrm>
          <a:prstGeom prst="ellipse">
            <a:avLst/>
          </a:prstGeom>
          <a:solidFill>
            <a:schemeClr val="accent1">
              <a:alpha val="9000"/>
            </a:schemeClr>
          </a:solidFill>
          <a:ln w="28575" cmpd="sng">
            <a:solidFill>
              <a:srgbClr val="EF4B5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cxnSp>
        <p:nvCxnSpPr>
          <p:cNvPr id="7" name="Straight Connector 6"/>
          <p:cNvCxnSpPr>
            <a:stCxn id="6" idx="0"/>
          </p:cNvCxnSpPr>
          <p:nvPr/>
        </p:nvCxnSpPr>
        <p:spPr>
          <a:xfrm flipV="1">
            <a:off x="7637145" y="1757680"/>
            <a:ext cx="0" cy="283845"/>
          </a:xfrm>
          <a:prstGeom prst="line">
            <a:avLst/>
          </a:prstGeom>
          <a:ln w="28575">
            <a:solidFill>
              <a:srgbClr val="EF4B5F"/>
            </a:solidFill>
          </a:ln>
        </p:spPr>
        <p:style>
          <a:lnRef idx="1">
            <a:schemeClr val="accent1"/>
          </a:lnRef>
          <a:fillRef idx="0">
            <a:schemeClr val="accent1"/>
          </a:fillRef>
          <a:effectRef idx="0">
            <a:schemeClr val="accent1"/>
          </a:effectRef>
          <a:fontRef idx="minor">
            <a:schemeClr val="tx1"/>
          </a:fontRef>
        </p:style>
      </p:cxnSp>
      <p:sp>
        <p:nvSpPr>
          <p:cNvPr id="8" name="Text Box 7"/>
          <p:cNvSpPr txBox="1"/>
          <p:nvPr/>
        </p:nvSpPr>
        <p:spPr>
          <a:xfrm>
            <a:off x="7277100" y="1453515"/>
            <a:ext cx="720725" cy="368300"/>
          </a:xfrm>
          <a:prstGeom prst="rect">
            <a:avLst/>
          </a:prstGeom>
          <a:noFill/>
        </p:spPr>
        <p:txBody>
          <a:bodyPr wrap="square" rtlCol="0">
            <a:spAutoFit/>
          </a:bodyPr>
          <a:p>
            <a:r>
              <a:rPr lang="en-GB" altLang="en-US" b="1">
                <a:solidFill>
                  <a:srgbClr val="FF0000"/>
                </a:solidFill>
              </a:rPr>
              <a:t>Good</a:t>
            </a:r>
            <a:endParaRPr lang="en-GB" altLang="en-US" b="1">
              <a:solidFill>
                <a:srgbClr val="FF0000"/>
              </a:solidFill>
            </a:endParaRPr>
          </a:p>
        </p:txBody>
      </p:sp>
      <p:cxnSp>
        <p:nvCxnSpPr>
          <p:cNvPr id="9" name="Straight Connector 8"/>
          <p:cNvCxnSpPr>
            <a:stCxn id="6" idx="4"/>
          </p:cNvCxnSpPr>
          <p:nvPr/>
        </p:nvCxnSpPr>
        <p:spPr>
          <a:xfrm>
            <a:off x="7637145" y="2691130"/>
            <a:ext cx="81280" cy="365125"/>
          </a:xfrm>
          <a:prstGeom prst="line">
            <a:avLst/>
          </a:prstGeom>
          <a:ln w="28575">
            <a:solidFill>
              <a:srgbClr val="EF4B5F"/>
            </a:solidFill>
          </a:ln>
        </p:spPr>
        <p:style>
          <a:lnRef idx="1">
            <a:schemeClr val="accent1"/>
          </a:lnRef>
          <a:fillRef idx="0">
            <a:schemeClr val="accent1"/>
          </a:fillRef>
          <a:effectRef idx="0">
            <a:schemeClr val="accent1"/>
          </a:effectRef>
          <a:fontRef idx="minor">
            <a:schemeClr val="tx1"/>
          </a:fontRef>
        </p:style>
      </p:cxnSp>
      <p:sp>
        <p:nvSpPr>
          <p:cNvPr id="10" name="Text Box 9"/>
          <p:cNvSpPr txBox="1"/>
          <p:nvPr/>
        </p:nvSpPr>
        <p:spPr>
          <a:xfrm>
            <a:off x="7556500" y="3056255"/>
            <a:ext cx="700405" cy="368300"/>
          </a:xfrm>
          <a:prstGeom prst="rect">
            <a:avLst/>
          </a:prstGeom>
          <a:noFill/>
        </p:spPr>
        <p:txBody>
          <a:bodyPr wrap="square" rtlCol="0">
            <a:spAutoFit/>
          </a:bodyPr>
          <a:p>
            <a:r>
              <a:rPr lang="en-GB" altLang="en-US" b="1">
                <a:solidFill>
                  <a:srgbClr val="FF0000"/>
                </a:solidFill>
              </a:rPr>
              <a:t>Big</a:t>
            </a:r>
            <a:endParaRPr lang="en-GB" altLang="en-US" b="1">
              <a:solidFill>
                <a:srgbClr val="FF0000"/>
              </a:solidFill>
            </a:endParaRPr>
          </a:p>
        </p:txBody>
      </p:sp>
      <p:cxnSp>
        <p:nvCxnSpPr>
          <p:cNvPr id="11" name="Straight Connector 10"/>
          <p:cNvCxnSpPr>
            <a:stCxn id="6" idx="3"/>
          </p:cNvCxnSpPr>
          <p:nvPr/>
        </p:nvCxnSpPr>
        <p:spPr>
          <a:xfrm flipH="1">
            <a:off x="6967855" y="2595880"/>
            <a:ext cx="317500" cy="19621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 Box 11"/>
          <p:cNvSpPr txBox="1"/>
          <p:nvPr/>
        </p:nvSpPr>
        <p:spPr>
          <a:xfrm>
            <a:off x="6232525" y="2691130"/>
            <a:ext cx="1054735" cy="368300"/>
          </a:xfrm>
          <a:prstGeom prst="rect">
            <a:avLst/>
          </a:prstGeom>
          <a:noFill/>
        </p:spPr>
        <p:txBody>
          <a:bodyPr wrap="square" rtlCol="0">
            <a:spAutoFit/>
          </a:bodyPr>
          <a:p>
            <a:r>
              <a:rPr lang="en-GB" altLang="en-US" b="1">
                <a:solidFill>
                  <a:srgbClr val="FF0000"/>
                </a:solidFill>
              </a:rPr>
              <a:t>serious</a:t>
            </a:r>
            <a:endParaRPr lang="en-GB" altLang="en-US" b="1">
              <a:solidFill>
                <a:srgbClr val="FF0000"/>
              </a:solidFill>
            </a:endParaRPr>
          </a:p>
        </p:txBody>
      </p:sp>
      <p:sp>
        <p:nvSpPr>
          <p:cNvPr id="13" name="Rounded Rectangle 12"/>
          <p:cNvSpPr/>
          <p:nvPr/>
        </p:nvSpPr>
        <p:spPr>
          <a:xfrm>
            <a:off x="9452610" y="2009775"/>
            <a:ext cx="1835785" cy="700405"/>
          </a:xfrm>
          <a:prstGeom prst="roundRect">
            <a:avLst/>
          </a:prstGeom>
          <a:solidFill>
            <a:schemeClr val="accent1">
              <a:alpha val="0"/>
            </a:schemeClr>
          </a:solid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cxnSp>
        <p:nvCxnSpPr>
          <p:cNvPr id="14" name="Straight Connector 13"/>
          <p:cNvCxnSpPr>
            <a:stCxn id="13" idx="2"/>
          </p:cNvCxnSpPr>
          <p:nvPr/>
        </p:nvCxnSpPr>
        <p:spPr>
          <a:xfrm flipH="1">
            <a:off x="10325100" y="2710180"/>
            <a:ext cx="45720" cy="36639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 Box 14"/>
          <p:cNvSpPr txBox="1"/>
          <p:nvPr/>
        </p:nvSpPr>
        <p:spPr>
          <a:xfrm>
            <a:off x="9992995" y="2961005"/>
            <a:ext cx="709930" cy="368300"/>
          </a:xfrm>
          <a:prstGeom prst="rect">
            <a:avLst/>
          </a:prstGeom>
          <a:noFill/>
        </p:spPr>
        <p:txBody>
          <a:bodyPr wrap="square" rtlCol="0">
            <a:spAutoFit/>
          </a:bodyPr>
          <a:p>
            <a:r>
              <a:rPr lang="en-GB" altLang="en-US" b="1">
                <a:solidFill>
                  <a:srgbClr val="FF0000"/>
                </a:solidFill>
                <a:effectLst>
                  <a:glow rad="139700">
                    <a:schemeClr val="accent4">
                      <a:satMod val="175000"/>
                      <a:alpha val="40000"/>
                    </a:schemeClr>
                  </a:glow>
                </a:effectLst>
              </a:rPr>
              <a:t>Scary</a:t>
            </a:r>
            <a:endParaRPr lang="en-GB" altLang="en-US" b="1">
              <a:solidFill>
                <a:srgbClr val="FF0000"/>
              </a:solidFill>
              <a:effectLst>
                <a:glow rad="139700">
                  <a:schemeClr val="accent4">
                    <a:satMod val="175000"/>
                    <a:alpha val="40000"/>
                  </a:schemeClr>
                </a:glow>
              </a:effectLst>
            </a:endParaRPr>
          </a:p>
        </p:txBody>
      </p:sp>
      <p:cxnSp>
        <p:nvCxnSpPr>
          <p:cNvPr id="16" name="Straight Connector 15"/>
          <p:cNvCxnSpPr>
            <a:stCxn id="13" idx="0"/>
          </p:cNvCxnSpPr>
          <p:nvPr/>
        </p:nvCxnSpPr>
        <p:spPr>
          <a:xfrm flipH="1" flipV="1">
            <a:off x="10335260" y="1757680"/>
            <a:ext cx="35560" cy="25209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 Box 16"/>
          <p:cNvSpPr txBox="1"/>
          <p:nvPr/>
        </p:nvSpPr>
        <p:spPr>
          <a:xfrm>
            <a:off x="9992995" y="1453515"/>
            <a:ext cx="716915" cy="368300"/>
          </a:xfrm>
          <a:prstGeom prst="rect">
            <a:avLst/>
          </a:prstGeom>
          <a:noFill/>
        </p:spPr>
        <p:txBody>
          <a:bodyPr wrap="square" rtlCol="0">
            <a:spAutoFit/>
          </a:bodyPr>
          <a:p>
            <a:r>
              <a:rPr lang="en-GB" altLang="en-US" b="1">
                <a:solidFill>
                  <a:srgbClr val="FF0000"/>
                </a:solidFill>
                <a:effectLst>
                  <a:glow rad="101600">
                    <a:schemeClr val="accent4">
                      <a:satMod val="175000"/>
                      <a:alpha val="40000"/>
                    </a:schemeClr>
                  </a:glow>
                </a:effectLst>
              </a:rPr>
              <a:t>Loud</a:t>
            </a:r>
            <a:endParaRPr lang="en-GB" altLang="en-US" b="1">
              <a:solidFill>
                <a:srgbClr val="FF0000"/>
              </a:solidFill>
              <a:effectLst>
                <a:glow rad="101600">
                  <a:schemeClr val="accent4">
                    <a:satMod val="175000"/>
                    <a:alpha val="40000"/>
                  </a:schemeClr>
                </a:glow>
              </a:effectLst>
            </a:endParaRPr>
          </a:p>
        </p:txBody>
      </p:sp>
      <p:cxnSp>
        <p:nvCxnSpPr>
          <p:cNvPr id="18" name="Straight Connector 17"/>
          <p:cNvCxnSpPr/>
          <p:nvPr/>
        </p:nvCxnSpPr>
        <p:spPr>
          <a:xfrm flipV="1">
            <a:off x="11177270" y="1747520"/>
            <a:ext cx="263525" cy="29400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 Box 18"/>
          <p:cNvSpPr txBox="1"/>
          <p:nvPr/>
        </p:nvSpPr>
        <p:spPr>
          <a:xfrm>
            <a:off x="10828655" y="1453515"/>
            <a:ext cx="1363345" cy="368300"/>
          </a:xfrm>
          <a:prstGeom prst="rect">
            <a:avLst/>
          </a:prstGeom>
          <a:noFill/>
        </p:spPr>
        <p:txBody>
          <a:bodyPr wrap="square" rtlCol="0">
            <a:spAutoFit/>
          </a:bodyPr>
          <a:p>
            <a:r>
              <a:rPr lang="en-GB" altLang="en-US" b="1">
                <a:solidFill>
                  <a:srgbClr val="FF0000"/>
                </a:solidFill>
                <a:effectLst>
                  <a:glow rad="101600">
                    <a:schemeClr val="accent4">
                      <a:satMod val="175000"/>
                      <a:alpha val="40000"/>
                    </a:schemeClr>
                  </a:glow>
                </a:effectLst>
              </a:rPr>
              <a:t>Destruction</a:t>
            </a:r>
            <a:endParaRPr lang="en-GB" altLang="en-US" b="1">
              <a:solidFill>
                <a:srgbClr val="FF0000"/>
              </a:solidFill>
              <a:effectLst>
                <a:glow rad="101600">
                  <a:schemeClr val="accent4">
                    <a:satMod val="175000"/>
                    <a:alpha val="40000"/>
                  </a:schemeClr>
                </a:glo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ppt_x"/>
                                          </p:val>
                                        </p:tav>
                                        <p:tav tm="100000">
                                          <p:val>
                                            <p:strVal val="#ppt_x"/>
                                          </p:val>
                                        </p:tav>
                                      </p:tavLst>
                                    </p:anim>
                                    <p:anim calcmode="lin" valueType="num">
                                      <p:cBhvr additive="base">
                                        <p:cTn id="7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ppt_x"/>
                                          </p:val>
                                        </p:tav>
                                        <p:tav tm="100000">
                                          <p:val>
                                            <p:strVal val="#ppt_x"/>
                                          </p:val>
                                        </p:tav>
                                      </p:tavLst>
                                    </p:anim>
                                    <p:anim calcmode="lin" valueType="num">
                                      <p:cBhvr additive="base">
                                        <p:cTn id="78" dur="500" fill="hold"/>
                                        <p:tgtEl>
                                          <p:spTgt spid="1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additive="base">
                                        <p:cTn id="81" dur="500" fill="hold"/>
                                        <p:tgtEl>
                                          <p:spTgt spid="16"/>
                                        </p:tgtEl>
                                        <p:attrNameLst>
                                          <p:attrName>ppt_x</p:attrName>
                                        </p:attrNameLst>
                                      </p:cBhvr>
                                      <p:tavLst>
                                        <p:tav tm="0">
                                          <p:val>
                                            <p:strVal val="#ppt_x"/>
                                          </p:val>
                                        </p:tav>
                                        <p:tav tm="100000">
                                          <p:val>
                                            <p:strVal val="#ppt_x"/>
                                          </p:val>
                                        </p:tav>
                                      </p:tavLst>
                                    </p:anim>
                                    <p:anim calcmode="lin" valueType="num">
                                      <p:cBhvr additive="base">
                                        <p:cTn id="8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500" fill="hold"/>
                                        <p:tgtEl>
                                          <p:spTgt spid="19"/>
                                        </p:tgtEl>
                                        <p:attrNameLst>
                                          <p:attrName>ppt_x</p:attrName>
                                        </p:attrNameLst>
                                      </p:cBhvr>
                                      <p:tavLst>
                                        <p:tav tm="0">
                                          <p:val>
                                            <p:strVal val="#ppt_x"/>
                                          </p:val>
                                        </p:tav>
                                        <p:tav tm="100000">
                                          <p:val>
                                            <p:strVal val="#ppt_x"/>
                                          </p:val>
                                        </p:tav>
                                      </p:tavLst>
                                    </p:anim>
                                    <p:anim calcmode="lin" valueType="num">
                                      <p:cBhvr additive="base">
                                        <p:cTn id="88" dur="500" fill="hold"/>
                                        <p:tgtEl>
                                          <p:spTgt spid="19"/>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ppt_x"/>
                                          </p:val>
                                        </p:tav>
                                        <p:tav tm="100000">
                                          <p:val>
                                            <p:strVal val="#ppt_x"/>
                                          </p:val>
                                        </p:tav>
                                      </p:tavLst>
                                    </p:anim>
                                    <p:anim calcmode="lin" valueType="num">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0" grpId="0"/>
      <p:bldP spid="12" grpId="0"/>
      <p:bldP spid="13" grpId="0" animBg="1"/>
      <p:bldP spid="15" grpId="0"/>
      <p:bldP spid="17"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图片 10"/>
          <p:cNvPicPr>
            <a:picLocks noChangeAspect="1"/>
          </p:cNvPicPr>
          <p:nvPr/>
        </p:nvPicPr>
        <p:blipFill>
          <a:blip r:embed="rId1"/>
          <a:srcRect t="50600"/>
          <a:stretch>
            <a:fillRect/>
          </a:stretch>
        </p:blipFill>
        <p:spPr>
          <a:xfrm>
            <a:off x="37465" y="-17462"/>
            <a:ext cx="9144000" cy="2339975"/>
          </a:xfrm>
          <a:prstGeom prst="rect">
            <a:avLst/>
          </a:prstGeom>
          <a:noFill/>
          <a:ln w="9525">
            <a:noFill/>
          </a:ln>
        </p:spPr>
      </p:pic>
      <p:pic>
        <p:nvPicPr>
          <p:cNvPr id="33794" name="图片 8"/>
          <p:cNvPicPr>
            <a:picLocks noChangeAspect="1"/>
          </p:cNvPicPr>
          <p:nvPr/>
        </p:nvPicPr>
        <p:blipFill>
          <a:blip r:embed="rId2"/>
          <a:srcRect l="10107" t="-1009" r="9369" b="1009"/>
          <a:stretch>
            <a:fillRect/>
          </a:stretch>
        </p:blipFill>
        <p:spPr>
          <a:xfrm>
            <a:off x="-158750" y="-298450"/>
            <a:ext cx="12745085" cy="2417445"/>
          </a:xfrm>
          <a:prstGeom prst="rect">
            <a:avLst/>
          </a:prstGeom>
          <a:noFill/>
          <a:ln w="9525">
            <a:noFill/>
          </a:ln>
        </p:spPr>
      </p:pic>
      <p:sp>
        <p:nvSpPr>
          <p:cNvPr id="33796" name="文本框 14"/>
          <p:cNvSpPr txBox="1"/>
          <p:nvPr/>
        </p:nvSpPr>
        <p:spPr>
          <a:xfrm>
            <a:off x="770890" y="400050"/>
            <a:ext cx="10650855" cy="1322070"/>
          </a:xfrm>
          <a:prstGeom prst="rect">
            <a:avLst/>
          </a:prstGeom>
          <a:noFill/>
          <a:ln w="9525">
            <a:noFill/>
          </a:ln>
        </p:spPr>
        <p:txBody>
          <a:bodyPr wrap="square" anchor="t">
            <a:spAutoFit/>
          </a:bodyPr>
          <a:p>
            <a:pPr algn="ctr" defTabSz="914400"/>
            <a:r>
              <a:rPr lang="en-GB" altLang="zh-CN" sz="8000" b="1" dirty="0">
                <a:ln w="12700" cmpd="sng">
                  <a:solidFill>
                    <a:sysClr val="windowText" lastClr="000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rPr>
              <a:t>Reading a Passage.</a:t>
            </a:r>
            <a:endParaRPr lang="en-GB" altLang="zh-CN" sz="8000" b="1" dirty="0">
              <a:ln w="12700" cmpd="sng">
                <a:solidFill>
                  <a:sysClr val="windowText" lastClr="000000"/>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endParaRPr>
          </a:p>
        </p:txBody>
      </p:sp>
      <p:pic>
        <p:nvPicPr>
          <p:cNvPr id="33797" name="图片 18"/>
          <p:cNvPicPr>
            <a:picLocks noChangeAspect="1"/>
          </p:cNvPicPr>
          <p:nvPr/>
        </p:nvPicPr>
        <p:blipFill>
          <a:blip r:embed="rId3"/>
          <a:srcRect b="75172"/>
          <a:stretch>
            <a:fillRect/>
          </a:stretch>
        </p:blipFill>
        <p:spPr>
          <a:xfrm>
            <a:off x="3048000" y="5681663"/>
            <a:ext cx="9144000" cy="1176337"/>
          </a:xfrm>
          <a:prstGeom prst="rect">
            <a:avLst/>
          </a:prstGeom>
          <a:noFill/>
          <a:ln w="9525">
            <a:noFill/>
          </a:ln>
        </p:spPr>
      </p:pic>
      <p:sp>
        <p:nvSpPr>
          <p:cNvPr id="33798" name="矩形 16"/>
          <p:cNvSpPr/>
          <p:nvPr/>
        </p:nvSpPr>
        <p:spPr>
          <a:xfrm>
            <a:off x="3871913" y="4608830"/>
            <a:ext cx="4421187" cy="257810"/>
          </a:xfrm>
          <a:prstGeom prst="rect">
            <a:avLst/>
          </a:prstGeom>
          <a:noFill/>
          <a:ln w="9525">
            <a:noFill/>
          </a:ln>
        </p:spPr>
        <p:txBody>
          <a:bodyPr wrap="square" lIns="0" tIns="0" rIns="0" bIns="0" anchor="t">
            <a:spAutoFit/>
          </a:bodyPr>
          <a:p>
            <a:pPr algn="dist" defTabSz="1216025">
              <a:lnSpc>
                <a:spcPct val="120000"/>
              </a:lnSpc>
              <a:spcBef>
                <a:spcPct val="20000"/>
              </a:spcBef>
            </a:pPr>
            <a:r>
              <a:rPr lang="zh-CN" altLang="en-US" sz="1400" dirty="0">
                <a:solidFill>
                  <a:srgbClr val="262626"/>
                </a:solidFill>
                <a:latin typeface="Arial" panose="020B0604020202020204" pitchFamily="34" charset="0"/>
                <a:ea typeface="Arial" panose="020B0604020202020204" pitchFamily="34" charset="0"/>
                <a:sym typeface="Arial" panose="020B0604020202020204" pitchFamily="34" charset="0"/>
              </a:rPr>
              <a:t>.</a:t>
            </a:r>
            <a:endParaRPr lang="zh-CN" altLang="en-US" sz="1400" dirty="0">
              <a:solidFill>
                <a:srgbClr val="262626"/>
              </a:solidFill>
              <a:latin typeface="Arial" panose="020B0604020202020204" pitchFamily="34" charset="0"/>
              <a:ea typeface="Arial" panose="020B0604020202020204" pitchFamily="34" charset="0"/>
              <a:sym typeface="Arial" panose="020B0604020202020204" pitchFamily="34" charset="0"/>
            </a:endParaRPr>
          </a:p>
        </p:txBody>
      </p:sp>
      <p:sp>
        <p:nvSpPr>
          <p:cNvPr id="2" name="Text Box 1"/>
          <p:cNvSpPr txBox="1"/>
          <p:nvPr/>
        </p:nvSpPr>
        <p:spPr>
          <a:xfrm>
            <a:off x="7210425" y="1976755"/>
            <a:ext cx="4892675" cy="4846320"/>
          </a:xfrm>
          <a:prstGeom prst="rect">
            <a:avLst/>
          </a:prstGeom>
          <a:blipFill>
            <a:blip r:embed="rId4"/>
          </a:blipFill>
          <a:ln>
            <a:solidFill>
              <a:srgbClr val="0070C0"/>
            </a:solidFill>
          </a:ln>
        </p:spPr>
        <p:txBody>
          <a:bodyPr wrap="square" rtlCol="0" anchor="t">
            <a:spAutoFit/>
          </a:bodyPr>
          <a:p>
            <a:pPr algn="ctr" defTabSz="914400"/>
            <a:r>
              <a:rPr lang="en-US" altLang="zh-CN" sz="1800" b="1" u="sng"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ahoma" panose="020B0604030504040204" charset="0"/>
                <a:ea typeface="Arial" panose="020B0604020202020204" pitchFamily="34" charset="0"/>
                <a:cs typeface="Tahoma" panose="020B0604030504040204" charset="0"/>
                <a:sym typeface="+mn-ea"/>
              </a:rPr>
              <a:t>The Great Hanshin Earthquake</a:t>
            </a:r>
            <a:endParaRPr lang="en-US" altLang="zh-CN" sz="1800" b="1" u="sng"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ahoma" panose="020B0604030504040204" charset="0"/>
              <a:ea typeface="Arial" panose="020B0604020202020204" pitchFamily="34" charset="0"/>
              <a:cs typeface="Tahoma" panose="020B0604030504040204" charset="0"/>
              <a:sym typeface="+mn-ea"/>
            </a:endParaRPr>
          </a:p>
          <a:p>
            <a:pPr algn="ctr" defTabSz="914400"/>
            <a:endParaRPr lang="en-US" altLang="zh-CN" sz="1900" dirty="0">
              <a:solidFill>
                <a:schemeClr val="tx1"/>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endParaRPr>
          </a:p>
          <a:p>
            <a:pPr algn="ctr" defTabSz="914400"/>
            <a:r>
              <a:rPr lang="en-US" altLang="zh-CN" sz="1600" dirty="0">
                <a:solidFill>
                  <a:schemeClr val="tx1"/>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The Great Hanshin earthquake, or the Kobe earthquake as it is more commonly known overseas, was an earthquake in Japan that measured 7.2 on the Japanese Scale. It occurred on January 17, 1995 at 5:46 am 52 seconds in the southern part of Hyogo Prefecture and lasted for approximately 20 seconds. The epicenter of the earthquake was on the northern end of Awaji Island, near the cosmopolitan city of Kobe with a population of 1.5 million. A total of 6,433 people, mainly in the city of Kobe, lost their lives. Additionally, it caused approximately ten trillion yen in damage. It is listed in the Guinness Book of Records as the costliest natural disaster. It was the worst .earthquake in Japan since the Great Kanto earthquake in 1923, which claimed 140,000 lives.</a:t>
            </a:r>
            <a:endParaRPr lang="en-US" altLang="zh-CN" sz="1600" dirty="0">
              <a:solidFill>
                <a:schemeClr val="tx1"/>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endParaRPr>
          </a:p>
        </p:txBody>
      </p:sp>
      <p:sp>
        <p:nvSpPr>
          <p:cNvPr id="3" name="Text Box 2"/>
          <p:cNvSpPr txBox="1"/>
          <p:nvPr/>
        </p:nvSpPr>
        <p:spPr>
          <a:xfrm>
            <a:off x="130175" y="1976755"/>
            <a:ext cx="6895465" cy="922020"/>
          </a:xfrm>
          <a:prstGeom prst="rect">
            <a:avLst/>
          </a:prstGeom>
          <a:pattFill prst="pct5">
            <a:fgClr>
              <a:srgbClr val="5B9BD5"/>
            </a:fgClr>
            <a:bgClr>
              <a:srgbClr val="FFFFFF"/>
            </a:bgClr>
          </a:pattFill>
          <a:ln w="28575">
            <a:solidFill>
              <a:srgbClr val="7030A0"/>
            </a:solidFill>
          </a:ln>
        </p:spPr>
        <p:txBody>
          <a:bodyPr wrap="square" rtlCol="0">
            <a:spAutoFit/>
          </a:bodyPr>
          <a:p>
            <a:pPr algn="ctr"/>
            <a:r>
              <a:rPr lang="en-GB" altLang="en-US" sz="1800" b="1"/>
              <a:t>Let’s look at the steps you would take when going over a passage. Remember that there would be more activities for younger learners and tougher questions/task for older levels.</a:t>
            </a:r>
            <a:endParaRPr lang="en-GB" altLang="en-US" sz="1800" b="1"/>
          </a:p>
        </p:txBody>
      </p:sp>
      <p:sp>
        <p:nvSpPr>
          <p:cNvPr id="4" name="Text Box 3"/>
          <p:cNvSpPr txBox="1"/>
          <p:nvPr/>
        </p:nvSpPr>
        <p:spPr>
          <a:xfrm>
            <a:off x="130175" y="2898775"/>
            <a:ext cx="6896100" cy="3138170"/>
          </a:xfrm>
          <a:prstGeom prst="rect">
            <a:avLst/>
          </a:prstGeom>
          <a:solidFill>
            <a:schemeClr val="accent3">
              <a:lumMod val="20000"/>
              <a:lumOff val="80000"/>
            </a:schemeClr>
          </a:solidFill>
          <a:ln>
            <a:solidFill>
              <a:srgbClr val="7030A0"/>
            </a:solidFill>
          </a:ln>
        </p:spPr>
        <p:txBody>
          <a:bodyPr wrap="square" rtlCol="0">
            <a:spAutoFit/>
          </a:bodyPr>
          <a:p>
            <a:r>
              <a:rPr lang="en-GB" altLang="en-US" sz="1800" b="1">
                <a:ln>
                  <a:noFill/>
                </a:ln>
                <a:solidFill>
                  <a:schemeClr val="tx1"/>
                </a:solidFill>
                <a:latin typeface="Lemon" panose="02000000000000000000" charset="0"/>
                <a:cs typeface="Lemon" panose="02000000000000000000" charset="0"/>
              </a:rPr>
              <a:t>1) Build context. Use picture for ideas and descriptions. Creates interest and motivation.</a:t>
            </a:r>
            <a:endParaRPr lang="en-GB" altLang="en-US" sz="1800" b="1">
              <a:ln>
                <a:noFill/>
              </a:ln>
              <a:solidFill>
                <a:schemeClr val="tx1"/>
              </a:solidFill>
              <a:latin typeface="Lemon" panose="02000000000000000000" charset="0"/>
              <a:cs typeface="Lemon" panose="02000000000000000000" charset="0"/>
            </a:endParaRPr>
          </a:p>
          <a:p>
            <a:r>
              <a:rPr lang="en-GB" altLang="en-US" sz="1800" b="1">
                <a:ln>
                  <a:noFill/>
                </a:ln>
                <a:solidFill>
                  <a:schemeClr val="tx1"/>
                </a:solidFill>
                <a:latin typeface="Lemon" panose="02000000000000000000" charset="0"/>
                <a:cs typeface="Lemon" panose="02000000000000000000" charset="0"/>
              </a:rPr>
              <a:t>2) </a:t>
            </a:r>
            <a:r>
              <a:rPr lang="en-US" altLang="en-US" sz="1800" b="1">
                <a:ln>
                  <a:noFill/>
                </a:ln>
                <a:solidFill>
                  <a:schemeClr val="tx1"/>
                </a:solidFill>
                <a:latin typeface="Lemon" panose="02000000000000000000" charset="0"/>
                <a:cs typeface="Lemon" panose="02000000000000000000" charset="0"/>
              </a:rPr>
              <a:t>Look at title. Can break down. discuss meaning. Use for co-operative learning, Team activities.</a:t>
            </a:r>
            <a:endParaRPr lang="en-US" altLang="en-US" sz="1800" b="1">
              <a:ln>
                <a:noFill/>
              </a:ln>
              <a:solidFill>
                <a:schemeClr val="tx1"/>
              </a:solidFill>
              <a:latin typeface="Lemon" panose="02000000000000000000" charset="0"/>
              <a:cs typeface="Lemon" panose="02000000000000000000" charset="0"/>
            </a:endParaRPr>
          </a:p>
          <a:p>
            <a:r>
              <a:rPr lang="en-US" altLang="en-US" sz="1800" b="1">
                <a:ln>
                  <a:noFill/>
                </a:ln>
                <a:solidFill>
                  <a:schemeClr val="tx1"/>
                </a:solidFill>
                <a:latin typeface="Lemon" panose="02000000000000000000" charset="0"/>
                <a:cs typeface="Lemon" panose="02000000000000000000" charset="0"/>
              </a:rPr>
              <a:t>3) Listening.</a:t>
            </a:r>
            <a:endParaRPr lang="en-US" altLang="en-US" sz="1800" b="1">
              <a:ln>
                <a:noFill/>
              </a:ln>
              <a:solidFill>
                <a:schemeClr val="tx1"/>
              </a:solidFill>
              <a:latin typeface="Lemon" panose="02000000000000000000" charset="0"/>
              <a:cs typeface="Lemon" panose="02000000000000000000" charset="0"/>
            </a:endParaRPr>
          </a:p>
          <a:p>
            <a:r>
              <a:rPr lang="en-US" altLang="en-US" sz="1800" b="1">
                <a:ln>
                  <a:noFill/>
                </a:ln>
                <a:solidFill>
                  <a:schemeClr val="tx1"/>
                </a:solidFill>
                <a:latin typeface="Lemon" panose="02000000000000000000" charset="0"/>
                <a:cs typeface="Lemon" panose="02000000000000000000" charset="0"/>
              </a:rPr>
              <a:t>4)New vocabulary.</a:t>
            </a:r>
            <a:endParaRPr lang="en-US" altLang="en-US" sz="1800" b="1">
              <a:ln>
                <a:noFill/>
              </a:ln>
              <a:solidFill>
                <a:schemeClr val="tx1"/>
              </a:solidFill>
              <a:latin typeface="Lemon" panose="02000000000000000000" charset="0"/>
              <a:cs typeface="Lemon" panose="02000000000000000000" charset="0"/>
            </a:endParaRPr>
          </a:p>
          <a:p>
            <a:r>
              <a:rPr lang="en-US" altLang="en-US" sz="1800" b="1">
                <a:ln>
                  <a:noFill/>
                </a:ln>
                <a:solidFill>
                  <a:schemeClr val="tx1"/>
                </a:solidFill>
                <a:latin typeface="Lemon" panose="02000000000000000000" charset="0"/>
                <a:cs typeface="Lemon" panose="02000000000000000000" charset="0"/>
              </a:rPr>
              <a:t>5)Group reading.</a:t>
            </a:r>
            <a:endParaRPr lang="en-US" altLang="en-US" sz="1800" b="1">
              <a:ln>
                <a:noFill/>
              </a:ln>
              <a:solidFill>
                <a:schemeClr val="tx1"/>
              </a:solidFill>
              <a:latin typeface="Lemon" panose="02000000000000000000" charset="0"/>
              <a:cs typeface="Lemon" panose="02000000000000000000" charset="0"/>
            </a:endParaRPr>
          </a:p>
          <a:p>
            <a:r>
              <a:rPr lang="en-US" altLang="en-US" sz="1800" b="1">
                <a:ln>
                  <a:noFill/>
                </a:ln>
                <a:solidFill>
                  <a:schemeClr val="tx1"/>
                </a:solidFill>
                <a:latin typeface="Lemon" panose="02000000000000000000" charset="0"/>
                <a:cs typeface="Lemon" panose="02000000000000000000" charset="0"/>
              </a:rPr>
              <a:t>6)Individual reading.</a:t>
            </a:r>
            <a:endParaRPr lang="en-US" altLang="en-US" sz="1800" b="1">
              <a:ln>
                <a:noFill/>
              </a:ln>
              <a:solidFill>
                <a:schemeClr val="tx1"/>
              </a:solidFill>
              <a:latin typeface="Lemon" panose="02000000000000000000" charset="0"/>
              <a:cs typeface="Lemon" panose="02000000000000000000" charset="0"/>
            </a:endParaRPr>
          </a:p>
          <a:p>
            <a:r>
              <a:rPr lang="en-US" altLang="en-US" sz="1800" b="1">
                <a:ln>
                  <a:noFill/>
                </a:ln>
                <a:solidFill>
                  <a:schemeClr val="tx1"/>
                </a:solidFill>
                <a:latin typeface="Lemon" panose="02000000000000000000" charset="0"/>
                <a:cs typeface="Lemon" panose="02000000000000000000" charset="0"/>
              </a:rPr>
              <a:t>7)(Optional) Find Topic/MI/Theme/Thesis etc</a:t>
            </a:r>
            <a:endParaRPr lang="en-US" altLang="en-US" sz="1800" b="1">
              <a:ln>
                <a:noFill/>
              </a:ln>
              <a:solidFill>
                <a:schemeClr val="tx1"/>
              </a:solidFill>
              <a:latin typeface="Lemon" panose="02000000000000000000" charset="0"/>
              <a:cs typeface="Lemon" panose="02000000000000000000" charset="0"/>
            </a:endParaRPr>
          </a:p>
          <a:p>
            <a:r>
              <a:rPr lang="en-US" altLang="en-US" sz="1800" b="1">
                <a:ln>
                  <a:noFill/>
                </a:ln>
                <a:solidFill>
                  <a:schemeClr val="tx1"/>
                </a:solidFill>
                <a:latin typeface="Lemon" panose="02000000000000000000" charset="0"/>
                <a:cs typeface="Lemon" panose="02000000000000000000" charset="0"/>
              </a:rPr>
              <a:t>8)Comprehension Check (CCQs)</a:t>
            </a:r>
            <a:endParaRPr lang="en-US" altLang="en-US" sz="1800" b="1">
              <a:ln>
                <a:noFill/>
              </a:ln>
              <a:solidFill>
                <a:schemeClr val="tx1"/>
              </a:solidFill>
              <a:latin typeface="Lemon" panose="02000000000000000000" charset="0"/>
              <a:cs typeface="Lemon" panose="02000000000000000000" charset="0"/>
            </a:endParaRPr>
          </a:p>
          <a:p>
            <a:r>
              <a:rPr lang="en-US" altLang="en-US" sz="1800" b="1">
                <a:ln>
                  <a:noFill/>
                </a:ln>
                <a:solidFill>
                  <a:schemeClr val="tx1"/>
                </a:solidFill>
                <a:latin typeface="Lemon" panose="02000000000000000000" charset="0"/>
                <a:cs typeface="Lemon" panose="02000000000000000000" charset="0"/>
              </a:rPr>
              <a:t>9)</a:t>
            </a:r>
            <a:r>
              <a:rPr lang="en-US" altLang="en-US" sz="1600" b="1">
                <a:ln>
                  <a:noFill/>
                </a:ln>
                <a:solidFill>
                  <a:schemeClr val="tx1"/>
                </a:solidFill>
                <a:latin typeface="Lemon" panose="02000000000000000000" charset="0"/>
                <a:cs typeface="Lemon" panose="02000000000000000000" charset="0"/>
              </a:rPr>
              <a:t>Activities for reinforcing and repetition.</a:t>
            </a:r>
            <a:r>
              <a:rPr lang="en-GB" altLang="en-US" sz="1600" b="1">
                <a:ln>
                  <a:noFill/>
                </a:ln>
                <a:solidFill>
                  <a:schemeClr val="tx1"/>
                </a:solidFill>
                <a:latin typeface="Lemon" panose="02000000000000000000" charset="0"/>
                <a:cs typeface="Lemon" panose="02000000000000000000" charset="0"/>
              </a:rPr>
              <a:t>(Anytime!!)</a:t>
            </a:r>
            <a:endParaRPr lang="en-GB" altLang="en-US" sz="1600" b="1">
              <a:ln>
                <a:noFill/>
              </a:ln>
              <a:solidFill>
                <a:schemeClr val="tx1"/>
              </a:solidFill>
              <a:latin typeface="Lemon" panose="02000000000000000000" charset="0"/>
              <a:cs typeface="Lemon" panose="02000000000000000000" charset="0"/>
            </a:endParaRPr>
          </a:p>
        </p:txBody>
      </p:sp>
      <p:sp>
        <p:nvSpPr>
          <p:cNvPr id="5" name="Text Box 4"/>
          <p:cNvSpPr txBox="1"/>
          <p:nvPr/>
        </p:nvSpPr>
        <p:spPr>
          <a:xfrm>
            <a:off x="130175" y="6036945"/>
            <a:ext cx="7080885" cy="1198880"/>
          </a:xfrm>
          <a:prstGeom prst="rect">
            <a:avLst/>
          </a:prstGeom>
          <a:noFill/>
        </p:spPr>
        <p:txBody>
          <a:bodyPr wrap="square" rtlCol="0">
            <a:spAutoFit/>
          </a:bodyPr>
          <a:p>
            <a:r>
              <a:rPr lang="en-US" sz="2400" b="1">
                <a:ln>
                  <a:solidFill>
                    <a:sysClr val="windowText" lastClr="000000"/>
                  </a:solidFill>
                </a:ln>
                <a:solidFill>
                  <a:srgbClr val="00B0F0"/>
                </a:solidFill>
                <a:effectLst>
                  <a:glow rad="139700">
                    <a:schemeClr val="accent4">
                      <a:satMod val="175000"/>
                      <a:alpha val="40000"/>
                    </a:schemeClr>
                  </a:glow>
                </a:effectLst>
                <a:latin typeface="Bowlby One SC" panose="02000505060000020004" charset="0"/>
                <a:cs typeface="Bowlby One SC" panose="02000505060000020004" charset="0"/>
              </a:rPr>
              <a:t>TASK: What activities could you use here  after reading the passage?</a:t>
            </a:r>
            <a:endParaRPr lang="en-US" sz="2400" b="1">
              <a:ln>
                <a:solidFill>
                  <a:sysClr val="windowText" lastClr="000000"/>
                </a:solidFill>
              </a:ln>
              <a:solidFill>
                <a:srgbClr val="00B0F0"/>
              </a:solidFill>
              <a:effectLst>
                <a:glow rad="139700">
                  <a:schemeClr val="accent4">
                    <a:satMod val="175000"/>
                    <a:alpha val="40000"/>
                  </a:schemeClr>
                </a:glow>
              </a:effectLst>
              <a:latin typeface="Bowlby One SC" panose="02000505060000020004" charset="0"/>
              <a:cs typeface="Bowlby One SC" panose="02000505060000020004" charset="0"/>
            </a:endParaRPr>
          </a:p>
          <a:p>
            <a:endParaRPr lang="en-US" sz="2400" b="1">
              <a:ln>
                <a:solidFill>
                  <a:sysClr val="windowText" lastClr="000000"/>
                </a:solidFill>
              </a:ln>
              <a:solidFill>
                <a:srgbClr val="00B0F0"/>
              </a:solidFill>
              <a:effectLst>
                <a:glow rad="139700">
                  <a:schemeClr val="accent4">
                    <a:satMod val="175000"/>
                    <a:alpha val="40000"/>
                  </a:schemeClr>
                </a:glow>
              </a:effectLst>
              <a:latin typeface="Bowlby One SC" panose="02000505060000020004" charset="0"/>
              <a:cs typeface="Bowlby One SC" panose="02000505060000020004" charset="0"/>
            </a:endParaRPr>
          </a:p>
        </p:txBody>
      </p:sp>
      <p:sp>
        <p:nvSpPr>
          <p:cNvPr id="6" name="Rounded Rectangle 5"/>
          <p:cNvSpPr/>
          <p:nvPr/>
        </p:nvSpPr>
        <p:spPr>
          <a:xfrm>
            <a:off x="7637145" y="3079750"/>
            <a:ext cx="902970" cy="232410"/>
          </a:xfrm>
          <a:prstGeom prst="roundRect">
            <a:avLst/>
          </a:prstGeom>
          <a:solidFill>
            <a:srgbClr val="EF4B5F">
              <a:alpha val="0"/>
            </a:srgbClr>
          </a:solidFill>
          <a:ln w="28575" cmpd="sng">
            <a:solidFill>
              <a:srgbClr val="EF4B5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7" name="Rounded Rectangle 6"/>
          <p:cNvSpPr/>
          <p:nvPr/>
        </p:nvSpPr>
        <p:spPr>
          <a:xfrm>
            <a:off x="10248265" y="3312160"/>
            <a:ext cx="580390" cy="232410"/>
          </a:xfrm>
          <a:prstGeom prst="roundRect">
            <a:avLst/>
          </a:prstGeom>
          <a:solidFill>
            <a:srgbClr val="EF4B5F">
              <a:alpha val="0"/>
            </a:srgbClr>
          </a:solidFill>
          <a:ln w="28575" cmpd="sng">
            <a:solidFill>
              <a:srgbClr val="EF4B5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8" name="Rounded Rectangle 7"/>
          <p:cNvSpPr/>
          <p:nvPr/>
        </p:nvSpPr>
        <p:spPr>
          <a:xfrm>
            <a:off x="9584055" y="3784600"/>
            <a:ext cx="1076960" cy="232410"/>
          </a:xfrm>
          <a:prstGeom prst="roundRect">
            <a:avLst/>
          </a:prstGeom>
          <a:solidFill>
            <a:srgbClr val="EF4B5F">
              <a:alpha val="0"/>
            </a:srgbClr>
          </a:solidFill>
          <a:ln w="28575" cmpd="sng">
            <a:solidFill>
              <a:srgbClr val="EF4B5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9" name="Rounded Rectangle 8"/>
          <p:cNvSpPr/>
          <p:nvPr/>
        </p:nvSpPr>
        <p:spPr>
          <a:xfrm>
            <a:off x="8849360" y="4528185"/>
            <a:ext cx="1299845" cy="253365"/>
          </a:xfrm>
          <a:prstGeom prst="roundRect">
            <a:avLst/>
          </a:prstGeom>
          <a:solidFill>
            <a:srgbClr val="EF4B5F">
              <a:alpha val="0"/>
            </a:srgbClr>
          </a:solidFill>
          <a:ln w="28575" cmpd="sng">
            <a:solidFill>
              <a:srgbClr val="EF4B5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0" name="Rounded Rectangle 9"/>
          <p:cNvSpPr/>
          <p:nvPr/>
        </p:nvSpPr>
        <p:spPr>
          <a:xfrm>
            <a:off x="10370185" y="4017010"/>
            <a:ext cx="955040" cy="253365"/>
          </a:xfrm>
          <a:prstGeom prst="roundRect">
            <a:avLst/>
          </a:prstGeom>
          <a:solidFill>
            <a:srgbClr val="EF4B5F">
              <a:alpha val="0"/>
            </a:srgbClr>
          </a:solidFill>
          <a:ln w="28575" cmpd="sng">
            <a:solidFill>
              <a:srgbClr val="EF4B5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1" name="Rounded Rectangle 10"/>
          <p:cNvSpPr/>
          <p:nvPr/>
        </p:nvSpPr>
        <p:spPr>
          <a:xfrm>
            <a:off x="9493250" y="5280025"/>
            <a:ext cx="1431925" cy="253365"/>
          </a:xfrm>
          <a:prstGeom prst="roundRect">
            <a:avLst/>
          </a:prstGeom>
          <a:solidFill>
            <a:srgbClr val="EF4B5F">
              <a:alpha val="0"/>
            </a:srgbClr>
          </a:solidFill>
          <a:ln w="28575" cmpd="sng">
            <a:solidFill>
              <a:srgbClr val="EF4B5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2" name="Rounded Rectangle 11"/>
          <p:cNvSpPr/>
          <p:nvPr/>
        </p:nvSpPr>
        <p:spPr>
          <a:xfrm>
            <a:off x="10060940" y="2069465"/>
            <a:ext cx="1421765" cy="253365"/>
          </a:xfrm>
          <a:prstGeom prst="roundRect">
            <a:avLst/>
          </a:prstGeom>
          <a:solidFill>
            <a:srgbClr val="EF4B5F">
              <a:alpha val="0"/>
            </a:srgbClr>
          </a:solidFill>
          <a:ln w="50800" cmpd="sng">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3" name="Rounded Rectangle 12"/>
          <p:cNvSpPr/>
          <p:nvPr/>
        </p:nvSpPr>
        <p:spPr>
          <a:xfrm>
            <a:off x="8293100" y="1911985"/>
            <a:ext cx="3321685" cy="568325"/>
          </a:xfrm>
          <a:prstGeom prst="roundRect">
            <a:avLst/>
          </a:prstGeom>
          <a:solidFill>
            <a:srgbClr val="EF4B5F">
              <a:alpha val="0"/>
            </a:srgbClr>
          </a:solidFill>
          <a:ln w="50800" cmpd="sng">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4" name="Rounded Rectangle 13"/>
          <p:cNvSpPr/>
          <p:nvPr/>
        </p:nvSpPr>
        <p:spPr>
          <a:xfrm>
            <a:off x="9999980" y="5756910"/>
            <a:ext cx="1614170" cy="253365"/>
          </a:xfrm>
          <a:prstGeom prst="roundRect">
            <a:avLst/>
          </a:prstGeom>
          <a:solidFill>
            <a:srgbClr val="EF4B5F">
              <a:alpha val="0"/>
            </a:srgbClr>
          </a:solidFill>
          <a:ln w="50800" cmpd="sng">
            <a:solidFill>
              <a:srgbClr val="00B0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5" name="Rounded Rectangle 14"/>
          <p:cNvSpPr/>
          <p:nvPr/>
        </p:nvSpPr>
        <p:spPr>
          <a:xfrm>
            <a:off x="7305675" y="5533390"/>
            <a:ext cx="2694305" cy="700405"/>
          </a:xfrm>
          <a:prstGeom prst="roundRect">
            <a:avLst/>
          </a:prstGeom>
          <a:solidFill>
            <a:srgbClr val="EF4B5F">
              <a:alpha val="0"/>
            </a:srgbClr>
          </a:solidFill>
          <a:ln w="28575" cmpd="sng">
            <a:solidFill>
              <a:schemeClr val="accent1">
                <a:shade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4">
                                            <p:txEl>
                                              <p:pRg st="3" end="3"/>
                                            </p:txEl>
                                          </p:spTgt>
                                        </p:tgtEl>
                                        <p:attrNameLst>
                                          <p:attrName>style.visibility</p:attrName>
                                        </p:attrNameLst>
                                      </p:cBhvr>
                                      <p:to>
                                        <p:strVal val="visible"/>
                                      </p:to>
                                    </p:set>
                                    <p:anim calcmode="lin" valueType="num">
                                      <p:cBhvr additive="base">
                                        <p:cTn id="5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4">
                                            <p:txEl>
                                              <p:pRg st="4" end="4"/>
                                            </p:txEl>
                                          </p:spTgt>
                                        </p:tgtEl>
                                        <p:attrNameLst>
                                          <p:attrName>style.visibility</p:attrName>
                                        </p:attrNameLst>
                                      </p:cBhvr>
                                      <p:to>
                                        <p:strVal val="visible"/>
                                      </p:to>
                                    </p:set>
                                    <p:anim calcmode="lin" valueType="num">
                                      <p:cBhvr additive="base">
                                        <p:cTn id="5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4">
                                            <p:txEl>
                                              <p:pRg st="5" end="5"/>
                                            </p:txEl>
                                          </p:spTgt>
                                        </p:tgtEl>
                                        <p:attrNameLst>
                                          <p:attrName>style.visibility</p:attrName>
                                        </p:attrNameLst>
                                      </p:cBhvr>
                                      <p:to>
                                        <p:strVal val="visible"/>
                                      </p:to>
                                    </p:set>
                                    <p:anim calcmode="lin" valueType="num">
                                      <p:cBhvr additive="base">
                                        <p:cTn id="6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4">
                                            <p:txEl>
                                              <p:pRg st="6" end="6"/>
                                            </p:txEl>
                                          </p:spTgt>
                                        </p:tgtEl>
                                        <p:attrNameLst>
                                          <p:attrName>style.visibility</p:attrName>
                                        </p:attrNameLst>
                                      </p:cBhvr>
                                      <p:to>
                                        <p:strVal val="visible"/>
                                      </p:to>
                                    </p:set>
                                    <p:anim calcmode="lin" valueType="num">
                                      <p:cBhvr additive="base">
                                        <p:cTn id="6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ppt_x"/>
                                          </p:val>
                                        </p:tav>
                                        <p:tav tm="100000">
                                          <p:val>
                                            <p:strVal val="#ppt_x"/>
                                          </p:val>
                                        </p:tav>
                                      </p:tavLst>
                                    </p:anim>
                                    <p:anim calcmode="lin" valueType="num">
                                      <p:cBhvr additive="base">
                                        <p:cTn id="76" dur="500" fill="hold"/>
                                        <p:tgtEl>
                                          <p:spTgt spid="1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fill="hold"/>
                                        <p:tgtEl>
                                          <p:spTgt spid="14"/>
                                        </p:tgtEl>
                                        <p:attrNameLst>
                                          <p:attrName>ppt_x</p:attrName>
                                        </p:attrNameLst>
                                      </p:cBhvr>
                                      <p:tavLst>
                                        <p:tav tm="0">
                                          <p:val>
                                            <p:strVal val="#ppt_x"/>
                                          </p:val>
                                        </p:tav>
                                        <p:tav tm="100000">
                                          <p:val>
                                            <p:strVal val="#ppt_x"/>
                                          </p:val>
                                        </p:tav>
                                      </p:tavLst>
                                    </p:anim>
                                    <p:anim calcmode="lin" valueType="num">
                                      <p:cBhvr additive="base">
                                        <p:cTn id="8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additive="base">
                                        <p:cTn id="85" dur="500" fill="hold"/>
                                        <p:tgtEl>
                                          <p:spTgt spid="13"/>
                                        </p:tgtEl>
                                        <p:attrNameLst>
                                          <p:attrName>ppt_x</p:attrName>
                                        </p:attrNameLst>
                                      </p:cBhvr>
                                      <p:tavLst>
                                        <p:tav tm="0">
                                          <p:val>
                                            <p:strVal val="#ppt_x"/>
                                          </p:val>
                                        </p:tav>
                                        <p:tav tm="100000">
                                          <p:val>
                                            <p:strVal val="#ppt_x"/>
                                          </p:val>
                                        </p:tav>
                                      </p:tavLst>
                                    </p:anim>
                                    <p:anim calcmode="lin" valueType="num">
                                      <p:cBhvr additive="base">
                                        <p:cTn id="8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1" nodeType="clickEffect">
                                  <p:stCondLst>
                                    <p:cond delay="0"/>
                                  </p:stCondLst>
                                  <p:childTnLst>
                                    <p:set>
                                      <p:cBhvr>
                                        <p:cTn id="90" dur="1" fill="hold">
                                          <p:stCondLst>
                                            <p:cond delay="0"/>
                                          </p:stCondLst>
                                        </p:cTn>
                                        <p:tgtEl>
                                          <p:spTgt spid="15"/>
                                        </p:tgtEl>
                                        <p:attrNameLst>
                                          <p:attrName>style.visibility</p:attrName>
                                        </p:attrNameLst>
                                      </p:cBhvr>
                                      <p:to>
                                        <p:strVal val="visible"/>
                                      </p:to>
                                    </p:set>
                                    <p:anim calcmode="lin" valueType="num">
                                      <p:cBhvr additive="base">
                                        <p:cTn id="91" dur="500" fill="hold"/>
                                        <p:tgtEl>
                                          <p:spTgt spid="15"/>
                                        </p:tgtEl>
                                        <p:attrNameLst>
                                          <p:attrName>ppt_x</p:attrName>
                                        </p:attrNameLst>
                                      </p:cBhvr>
                                      <p:tavLst>
                                        <p:tav tm="0">
                                          <p:val>
                                            <p:strVal val="#ppt_x"/>
                                          </p:val>
                                        </p:tav>
                                        <p:tav tm="100000">
                                          <p:val>
                                            <p:strVal val="#ppt_x"/>
                                          </p:val>
                                        </p:tav>
                                      </p:tavLst>
                                    </p:anim>
                                    <p:anim calcmode="lin" valueType="num">
                                      <p:cBhvr additive="base">
                                        <p:cTn id="9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4">
                                            <p:txEl>
                                              <p:pRg st="7" end="7"/>
                                            </p:txEl>
                                          </p:spTgt>
                                        </p:tgtEl>
                                        <p:attrNameLst>
                                          <p:attrName>style.visibility</p:attrName>
                                        </p:attrNameLst>
                                      </p:cBhvr>
                                      <p:to>
                                        <p:strVal val="visible"/>
                                      </p:to>
                                    </p:set>
                                    <p:anim calcmode="lin" valueType="num">
                                      <p:cBhvr additive="base">
                                        <p:cTn id="97"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4">
                                            <p:txEl>
                                              <p:pRg st="8" end="8"/>
                                            </p:txEl>
                                          </p:spTgt>
                                        </p:tgtEl>
                                        <p:attrNameLst>
                                          <p:attrName>style.visibility</p:attrName>
                                        </p:attrNameLst>
                                      </p:cBhvr>
                                      <p:to>
                                        <p:strVal val="visible"/>
                                      </p:to>
                                    </p:set>
                                    <p:anim calcmode="lin" valueType="num">
                                      <p:cBhvr additive="base">
                                        <p:cTn id="103"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5"/>
                                        </p:tgtEl>
                                        <p:attrNameLst>
                                          <p:attrName>style.visibility</p:attrName>
                                        </p:attrNameLst>
                                      </p:cBhvr>
                                      <p:to>
                                        <p:strVal val="visible"/>
                                      </p:to>
                                    </p:set>
                                    <p:anim calcmode="lin" valueType="num">
                                      <p:cBhvr additive="base">
                                        <p:cTn id="109" dur="500" fill="hold"/>
                                        <p:tgtEl>
                                          <p:spTgt spid="15"/>
                                        </p:tgtEl>
                                        <p:attrNameLst>
                                          <p:attrName>ppt_x</p:attrName>
                                        </p:attrNameLst>
                                      </p:cBhvr>
                                      <p:tavLst>
                                        <p:tav tm="0">
                                          <p:val>
                                            <p:strVal val="#ppt_x"/>
                                          </p:val>
                                        </p:tav>
                                        <p:tav tm="100000">
                                          <p:val>
                                            <p:strVal val="#ppt_x"/>
                                          </p:val>
                                        </p:tav>
                                      </p:tavLst>
                                    </p:anim>
                                    <p:anim calcmode="lin" valueType="num">
                                      <p:cBhvr additive="base">
                                        <p:cTn id="11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9" grpId="0" animBg="1"/>
      <p:bldP spid="11" grpId="0" animBg="1"/>
      <p:bldP spid="12" grpId="0" animBg="1"/>
      <p:bldP spid="14" grpId="0" animBg="1"/>
      <p:bldP spid="13" grpId="0" animBg="1"/>
      <p:bldP spid="15" grpId="0" bldLvl="0" animBg="1"/>
      <p:bldP spid="15"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图片 10"/>
          <p:cNvPicPr>
            <a:picLocks noChangeAspect="1"/>
          </p:cNvPicPr>
          <p:nvPr/>
        </p:nvPicPr>
        <p:blipFill>
          <a:blip r:embed="rId1"/>
          <a:srcRect t="50600"/>
          <a:stretch>
            <a:fillRect/>
          </a:stretch>
        </p:blipFill>
        <p:spPr>
          <a:xfrm>
            <a:off x="37465" y="-17462"/>
            <a:ext cx="9144000" cy="2339975"/>
          </a:xfrm>
          <a:prstGeom prst="rect">
            <a:avLst/>
          </a:prstGeom>
          <a:noFill/>
          <a:ln w="9525">
            <a:noFill/>
          </a:ln>
        </p:spPr>
      </p:pic>
      <p:pic>
        <p:nvPicPr>
          <p:cNvPr id="33794" name="图片 8"/>
          <p:cNvPicPr>
            <a:picLocks noChangeAspect="1"/>
          </p:cNvPicPr>
          <p:nvPr/>
        </p:nvPicPr>
        <p:blipFill>
          <a:blip r:embed="rId2"/>
          <a:srcRect l="10107" t="-1009" r="9369" b="1009"/>
          <a:stretch>
            <a:fillRect/>
          </a:stretch>
        </p:blipFill>
        <p:spPr>
          <a:xfrm>
            <a:off x="-83820" y="-298450"/>
            <a:ext cx="12506325" cy="2123440"/>
          </a:xfrm>
          <a:prstGeom prst="rect">
            <a:avLst/>
          </a:prstGeom>
          <a:noFill/>
          <a:ln w="9525">
            <a:noFill/>
          </a:ln>
        </p:spPr>
      </p:pic>
      <p:sp>
        <p:nvSpPr>
          <p:cNvPr id="33796" name="文本框 14"/>
          <p:cNvSpPr txBox="1"/>
          <p:nvPr/>
        </p:nvSpPr>
        <p:spPr>
          <a:xfrm>
            <a:off x="731520" y="207010"/>
            <a:ext cx="10163175" cy="1322070"/>
          </a:xfrm>
          <a:prstGeom prst="rect">
            <a:avLst/>
          </a:prstGeom>
          <a:noFill/>
          <a:ln w="9525">
            <a:noFill/>
          </a:ln>
        </p:spPr>
        <p:txBody>
          <a:bodyPr wrap="square" anchor="t">
            <a:spAutoFit/>
          </a:bodyPr>
          <a:p>
            <a:pPr algn="ctr" defTabSz="914400"/>
            <a:r>
              <a:rPr lang="en-US" altLang="zh-CN" sz="8000" b="1" dirty="0">
                <a:ln w="12700" cmpd="sng">
                  <a:solidFill>
                    <a:schemeClr val="tx1"/>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rPr>
              <a:t>Using CCQs.</a:t>
            </a:r>
            <a:endParaRPr lang="en-US" altLang="zh-CN" sz="8000" b="1" dirty="0">
              <a:ln w="12700" cmpd="sng">
                <a:solidFill>
                  <a:schemeClr val="tx1"/>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endParaRPr>
          </a:p>
        </p:txBody>
      </p:sp>
      <p:pic>
        <p:nvPicPr>
          <p:cNvPr id="33797" name="图片 18"/>
          <p:cNvPicPr>
            <a:picLocks noChangeAspect="1"/>
          </p:cNvPicPr>
          <p:nvPr/>
        </p:nvPicPr>
        <p:blipFill>
          <a:blip r:embed="rId3"/>
          <a:srcRect b="75172"/>
          <a:stretch>
            <a:fillRect/>
          </a:stretch>
        </p:blipFill>
        <p:spPr>
          <a:xfrm>
            <a:off x="3049270" y="5688013"/>
            <a:ext cx="9144000" cy="1176337"/>
          </a:xfrm>
          <a:prstGeom prst="rect">
            <a:avLst/>
          </a:prstGeom>
          <a:noFill/>
          <a:ln w="9525">
            <a:noFill/>
          </a:ln>
        </p:spPr>
      </p:pic>
      <p:pic>
        <p:nvPicPr>
          <p:cNvPr id="2" name="Picture 1" descr="pexels-suzy-hazelwood-1122865"/>
          <p:cNvPicPr>
            <a:picLocks noChangeAspect="1"/>
          </p:cNvPicPr>
          <p:nvPr/>
        </p:nvPicPr>
        <p:blipFill>
          <a:blip r:embed="rId4"/>
          <a:stretch>
            <a:fillRect/>
          </a:stretch>
        </p:blipFill>
        <p:spPr>
          <a:xfrm>
            <a:off x="7599045" y="1745615"/>
            <a:ext cx="4022090" cy="4953635"/>
          </a:xfrm>
          <a:prstGeom prst="rect">
            <a:avLst/>
          </a:prstGeom>
        </p:spPr>
      </p:pic>
      <p:sp>
        <p:nvSpPr>
          <p:cNvPr id="3" name="Text Box 2"/>
          <p:cNvSpPr txBox="1"/>
          <p:nvPr/>
        </p:nvSpPr>
        <p:spPr>
          <a:xfrm>
            <a:off x="584835" y="1745615"/>
            <a:ext cx="6886575" cy="1322070"/>
          </a:xfrm>
          <a:prstGeom prst="rect">
            <a:avLst/>
          </a:prstGeom>
          <a:noFill/>
          <a:ln>
            <a:solidFill>
              <a:srgbClr val="7030A0"/>
            </a:solidFill>
          </a:ln>
        </p:spPr>
        <p:txBody>
          <a:bodyPr wrap="square" rtlCol="0">
            <a:spAutoFit/>
          </a:bodyPr>
          <a:p>
            <a:r>
              <a:rPr lang="en-US" sz="1600" b="1"/>
              <a:t>Using </a:t>
            </a:r>
            <a:r>
              <a:rPr lang="en-GB" sz="1600" b="1"/>
              <a:t>CCQs</a:t>
            </a:r>
            <a:r>
              <a:rPr lang="en-US" sz="1600" b="1"/>
              <a:t> after reading helps the students reflect and digest what they just read. It helps their understanding and retention of the inform</a:t>
            </a:r>
            <a:r>
              <a:rPr lang="en-GB" altLang="en-US" sz="1600" b="1"/>
              <a:t>a</a:t>
            </a:r>
            <a:r>
              <a:rPr lang="en-US" sz="1600" b="1"/>
              <a:t>tion too. There are many different ways to use questions</a:t>
            </a:r>
            <a:r>
              <a:rPr lang="en-GB" altLang="en-US" sz="1600" b="1"/>
              <a:t> forms, here are some strategies to use. </a:t>
            </a:r>
            <a:endParaRPr lang="en-GB" altLang="en-US" sz="1600" b="1"/>
          </a:p>
          <a:p>
            <a:r>
              <a:rPr lang="en-GB" altLang="en-US" sz="1600" b="1">
                <a:solidFill>
                  <a:srgbClr val="FF0000"/>
                </a:solidFill>
              </a:rPr>
              <a:t>Note: CCQs can be used in conjunction with </a:t>
            </a:r>
            <a:r>
              <a:rPr lang="en-GB" altLang="en-US" sz="1600" b="1" u="sng">
                <a:solidFill>
                  <a:srgbClr val="FF0000"/>
                </a:solidFill>
              </a:rPr>
              <a:t>Post-reading Activities</a:t>
            </a:r>
            <a:r>
              <a:rPr lang="en-GB" altLang="en-US" sz="1600" b="1">
                <a:solidFill>
                  <a:srgbClr val="FF0000"/>
                </a:solidFill>
              </a:rPr>
              <a:t>.</a:t>
            </a:r>
            <a:endParaRPr lang="en-GB" altLang="en-US" sz="1600" b="1">
              <a:solidFill>
                <a:srgbClr val="FF0000"/>
              </a:solidFill>
            </a:endParaRPr>
          </a:p>
        </p:txBody>
      </p:sp>
      <p:sp>
        <p:nvSpPr>
          <p:cNvPr id="5" name="Text Box 4"/>
          <p:cNvSpPr txBox="1"/>
          <p:nvPr/>
        </p:nvSpPr>
        <p:spPr>
          <a:xfrm>
            <a:off x="554355" y="3246755"/>
            <a:ext cx="4484370" cy="2414270"/>
          </a:xfrm>
          <a:prstGeom prst="rect">
            <a:avLst/>
          </a:prstGeom>
          <a:blipFill>
            <a:blip r:embed="rId5"/>
          </a:blipFill>
          <a:ln>
            <a:solidFill>
              <a:srgbClr val="7030A0"/>
            </a:solidFill>
          </a:ln>
        </p:spPr>
        <p:txBody>
          <a:bodyPr wrap="square" rtlCol="0">
            <a:spAutoFit/>
          </a:bodyPr>
          <a:p>
            <a:r>
              <a:rPr lang="en-GB" altLang="en-US">
                <a:solidFill>
                  <a:srgbClr val="00B0F0"/>
                </a:solidFill>
                <a:latin typeface="Lemon" panose="02000000000000000000" charset="0"/>
                <a:cs typeface="Lemon" panose="02000000000000000000" charset="0"/>
              </a:rPr>
              <a:t>1) Creating Comprehension Flow Charts.</a:t>
            </a:r>
            <a:endParaRPr lang="en-GB" altLang="en-US">
              <a:solidFill>
                <a:srgbClr val="00B0F0"/>
              </a:solidFill>
              <a:latin typeface="Lemon" panose="02000000000000000000" charset="0"/>
              <a:cs typeface="Lemon" panose="02000000000000000000" charset="0"/>
            </a:endParaRPr>
          </a:p>
          <a:p>
            <a:pPr>
              <a:lnSpc>
                <a:spcPct val="10000"/>
              </a:lnSpc>
            </a:pP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2) Creating information tables.</a:t>
            </a: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3) Team based Q and As</a:t>
            </a: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4) Quiz with scores and rewards.</a:t>
            </a: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5) True and False.</a:t>
            </a: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6) Remember as much information as possible (Can write or speak)</a:t>
            </a:r>
            <a:endParaRPr lang="en-GB" altLang="en-US">
              <a:solidFill>
                <a:srgbClr val="00B0F0"/>
              </a:solidFill>
              <a:latin typeface="Lemon" panose="02000000000000000000" charset="0"/>
              <a:cs typeface="Lemon" panose="02000000000000000000" charset="0"/>
            </a:endParaRPr>
          </a:p>
        </p:txBody>
      </p:sp>
      <p:sp>
        <p:nvSpPr>
          <p:cNvPr id="6" name="Text Box 5"/>
          <p:cNvSpPr txBox="1"/>
          <p:nvPr/>
        </p:nvSpPr>
        <p:spPr>
          <a:xfrm>
            <a:off x="354330" y="5904865"/>
            <a:ext cx="6856730" cy="953135"/>
          </a:xfrm>
          <a:prstGeom prst="rect">
            <a:avLst/>
          </a:prstGeom>
          <a:noFill/>
        </p:spPr>
        <p:txBody>
          <a:bodyPr wrap="square" rtlCol="0">
            <a:spAutoFit/>
          </a:bodyPr>
          <a:p>
            <a:r>
              <a:rPr lang="en-GB" altLang="en-US" sz="2800" b="1" u="sng">
                <a:solidFill>
                  <a:srgbClr val="FF0000"/>
                </a:solidFill>
              </a:rPr>
              <a:t>TASK:</a:t>
            </a:r>
            <a:r>
              <a:rPr lang="en-GB" altLang="en-US" sz="2800" b="1">
                <a:solidFill>
                  <a:srgbClr val="FF0000"/>
                </a:solidFill>
              </a:rPr>
              <a:t>What other activities could you do to help with understanding and comprehension?</a:t>
            </a:r>
            <a:endParaRPr lang="en-GB" altLang="en-US" sz="2800" b="1">
              <a:solidFill>
                <a:srgbClr val="FF0000"/>
              </a:solidFill>
            </a:endParaRPr>
          </a:p>
        </p:txBody>
      </p:sp>
      <p:sp>
        <p:nvSpPr>
          <p:cNvPr id="7" name="Rounded Rectangle 6"/>
          <p:cNvSpPr/>
          <p:nvPr/>
        </p:nvSpPr>
        <p:spPr>
          <a:xfrm>
            <a:off x="5740400" y="3277235"/>
            <a:ext cx="1095375" cy="456565"/>
          </a:xfrm>
          <a:prstGeom prst="roundRect">
            <a:avLst/>
          </a:prstGeom>
          <a:solidFill>
            <a:schemeClr val="accent1">
              <a:alpha val="0"/>
            </a:schemeClr>
          </a:solid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cxnSp>
        <p:nvCxnSpPr>
          <p:cNvPr id="8" name="Curved Connector 7"/>
          <p:cNvCxnSpPr/>
          <p:nvPr/>
        </p:nvCxnSpPr>
        <p:spPr>
          <a:xfrm rot="5400000">
            <a:off x="5791200" y="3753485"/>
            <a:ext cx="507365" cy="466725"/>
          </a:xfrm>
          <a:prstGeom prst="curvedConnector3">
            <a:avLst>
              <a:gd name="adj1" fmla="val 5006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Curved Connector 8"/>
          <p:cNvCxnSpPr/>
          <p:nvPr/>
        </p:nvCxnSpPr>
        <p:spPr>
          <a:xfrm rot="5400000" flipV="1">
            <a:off x="6236970" y="3763645"/>
            <a:ext cx="497205" cy="436245"/>
          </a:xfrm>
          <a:prstGeom prst="curvedConnector3">
            <a:avLst>
              <a:gd name="adj1" fmla="val 50064"/>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5483225" y="4246245"/>
            <a:ext cx="661035" cy="456565"/>
          </a:xfrm>
          <a:prstGeom prst="roundRect">
            <a:avLst/>
          </a:prstGeom>
          <a:solidFill>
            <a:schemeClr val="accent1">
              <a:alpha val="0"/>
            </a:schemeClr>
          </a:solid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1" name="Rounded Rectangle 10"/>
          <p:cNvSpPr/>
          <p:nvPr/>
        </p:nvSpPr>
        <p:spPr>
          <a:xfrm>
            <a:off x="6381115" y="4230370"/>
            <a:ext cx="660400" cy="456565"/>
          </a:xfrm>
          <a:prstGeom prst="roundRect">
            <a:avLst/>
          </a:prstGeom>
          <a:solidFill>
            <a:schemeClr val="accent1">
              <a:alpha val="0"/>
            </a:schemeClr>
          </a:solid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2" name="Text Box 11"/>
          <p:cNvSpPr txBox="1"/>
          <p:nvPr/>
        </p:nvSpPr>
        <p:spPr>
          <a:xfrm>
            <a:off x="5850255" y="3267075"/>
            <a:ext cx="1290955" cy="521970"/>
          </a:xfrm>
          <a:prstGeom prst="rect">
            <a:avLst/>
          </a:prstGeom>
          <a:noFill/>
        </p:spPr>
        <p:txBody>
          <a:bodyPr wrap="square" rtlCol="0">
            <a:spAutoFit/>
          </a:bodyPr>
          <a:p>
            <a:r>
              <a:rPr lang="en-GB" altLang="en-US" sz="1400"/>
              <a:t>Kobe Earthquake</a:t>
            </a:r>
            <a:endParaRPr lang="en-GB" altLang="en-US" sz="1400"/>
          </a:p>
        </p:txBody>
      </p:sp>
      <p:sp>
        <p:nvSpPr>
          <p:cNvPr id="13" name="Text Box 12"/>
          <p:cNvSpPr txBox="1"/>
          <p:nvPr/>
        </p:nvSpPr>
        <p:spPr>
          <a:xfrm>
            <a:off x="5452745" y="4304030"/>
            <a:ext cx="783590" cy="398780"/>
          </a:xfrm>
          <a:prstGeom prst="rect">
            <a:avLst/>
          </a:prstGeom>
          <a:noFill/>
        </p:spPr>
        <p:txBody>
          <a:bodyPr wrap="square" rtlCol="0">
            <a:spAutoFit/>
          </a:bodyPr>
          <a:p>
            <a:r>
              <a:rPr lang="en-US" altLang="zh-CN" sz="1000" dirty="0">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measured 7.2</a:t>
            </a:r>
            <a:endParaRPr lang="en-US" sz="1000"/>
          </a:p>
        </p:txBody>
      </p:sp>
      <p:sp>
        <p:nvSpPr>
          <p:cNvPr id="14" name="Text Box 13"/>
          <p:cNvSpPr txBox="1"/>
          <p:nvPr/>
        </p:nvSpPr>
        <p:spPr>
          <a:xfrm>
            <a:off x="6471285" y="4290695"/>
            <a:ext cx="680085" cy="368300"/>
          </a:xfrm>
          <a:prstGeom prst="rect">
            <a:avLst/>
          </a:prstGeom>
          <a:noFill/>
        </p:spPr>
        <p:txBody>
          <a:bodyPr wrap="square" rtlCol="0">
            <a:spAutoFit/>
          </a:bodyPr>
          <a:p>
            <a:r>
              <a:rPr lang="en-US" altLang="zh-CN" sz="900" dirty="0">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January 17, 1995</a:t>
            </a:r>
            <a:endParaRPr lang="en-US" sz="900"/>
          </a:p>
        </p:txBody>
      </p:sp>
      <p:cxnSp>
        <p:nvCxnSpPr>
          <p:cNvPr id="15" name="Curved Connector 14"/>
          <p:cNvCxnSpPr/>
          <p:nvPr/>
        </p:nvCxnSpPr>
        <p:spPr>
          <a:xfrm rot="5400000">
            <a:off x="5469255" y="4892675"/>
            <a:ext cx="542290" cy="162560"/>
          </a:xfrm>
          <a:prstGeom prst="curvedConnector3">
            <a:avLst>
              <a:gd name="adj1" fmla="val 50117"/>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urved Connector 15"/>
          <p:cNvCxnSpPr/>
          <p:nvPr/>
        </p:nvCxnSpPr>
        <p:spPr>
          <a:xfrm rot="5400000" flipV="1">
            <a:off x="6498590" y="4928235"/>
            <a:ext cx="562610" cy="111760"/>
          </a:xfrm>
          <a:prstGeom prst="curvedConnector3">
            <a:avLst>
              <a:gd name="adj1" fmla="val 50113"/>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5292725" y="5241925"/>
            <a:ext cx="851535" cy="456565"/>
          </a:xfrm>
          <a:prstGeom prst="roundRect">
            <a:avLst/>
          </a:prstGeom>
          <a:solidFill>
            <a:schemeClr val="accent1">
              <a:alpha val="0"/>
            </a:schemeClr>
          </a:solid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8" name="Rounded Rectangle 17"/>
          <p:cNvSpPr/>
          <p:nvPr/>
        </p:nvSpPr>
        <p:spPr>
          <a:xfrm>
            <a:off x="6471285" y="5265420"/>
            <a:ext cx="851535" cy="456565"/>
          </a:xfrm>
          <a:prstGeom prst="roundRect">
            <a:avLst/>
          </a:prstGeom>
          <a:solidFill>
            <a:schemeClr val="accent1">
              <a:alpha val="0"/>
            </a:schemeClr>
          </a:solidFill>
          <a:ln w="12700"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
        <p:nvSpPr>
          <p:cNvPr id="19" name="Text Box 18"/>
          <p:cNvSpPr txBox="1"/>
          <p:nvPr/>
        </p:nvSpPr>
        <p:spPr>
          <a:xfrm>
            <a:off x="6541770" y="5326380"/>
            <a:ext cx="781050" cy="460375"/>
          </a:xfrm>
          <a:prstGeom prst="rect">
            <a:avLst/>
          </a:prstGeom>
          <a:noFill/>
        </p:spPr>
        <p:txBody>
          <a:bodyPr wrap="square" rtlCol="0">
            <a:spAutoFit/>
          </a:bodyPr>
          <a:p>
            <a:r>
              <a:rPr lang="en-US" altLang="zh-CN" sz="1200" dirty="0">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at 5:46 am</a:t>
            </a:r>
            <a:endParaRPr lang="en-US" sz="1200"/>
          </a:p>
        </p:txBody>
      </p:sp>
      <p:sp>
        <p:nvSpPr>
          <p:cNvPr id="20" name="Text Box 19"/>
          <p:cNvSpPr txBox="1"/>
          <p:nvPr/>
        </p:nvSpPr>
        <p:spPr>
          <a:xfrm>
            <a:off x="5269230" y="5265420"/>
            <a:ext cx="1089025" cy="381635"/>
          </a:xfrm>
          <a:prstGeom prst="rect">
            <a:avLst/>
          </a:prstGeom>
          <a:noFill/>
        </p:spPr>
        <p:txBody>
          <a:bodyPr wrap="square" rtlCol="0">
            <a:spAutoFit/>
          </a:bodyPr>
          <a:p>
            <a:pPr>
              <a:lnSpc>
                <a:spcPct val="70000"/>
              </a:lnSpc>
            </a:pPr>
            <a:r>
              <a:rPr lang="en-US" altLang="zh-CN" sz="900" dirty="0">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6,433 people,  lost their</a:t>
            </a:r>
            <a:r>
              <a:rPr lang="en-GB" altLang="en-US" sz="900" dirty="0">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 </a:t>
            </a:r>
            <a:r>
              <a:rPr lang="en-US" altLang="zh-CN" sz="900" dirty="0">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lives.</a:t>
            </a:r>
            <a:r>
              <a:rPr lang="en-US" altLang="zh-CN" dirty="0">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 </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p:bldP spid="13" grpId="0"/>
      <p:bldP spid="14" grpId="0"/>
      <p:bldP spid="17" grpId="0" animBg="1"/>
      <p:bldP spid="18" grpId="0" animBg="1"/>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图片 10"/>
          <p:cNvPicPr>
            <a:picLocks noChangeAspect="1"/>
          </p:cNvPicPr>
          <p:nvPr/>
        </p:nvPicPr>
        <p:blipFill>
          <a:blip r:embed="rId1"/>
          <a:srcRect t="50600"/>
          <a:stretch>
            <a:fillRect/>
          </a:stretch>
        </p:blipFill>
        <p:spPr>
          <a:xfrm>
            <a:off x="37465" y="-17462"/>
            <a:ext cx="9144000" cy="2339975"/>
          </a:xfrm>
          <a:prstGeom prst="rect">
            <a:avLst/>
          </a:prstGeom>
          <a:noFill/>
          <a:ln w="9525">
            <a:noFill/>
          </a:ln>
        </p:spPr>
      </p:pic>
      <p:pic>
        <p:nvPicPr>
          <p:cNvPr id="33794" name="图片 8"/>
          <p:cNvPicPr>
            <a:picLocks noChangeAspect="1"/>
          </p:cNvPicPr>
          <p:nvPr/>
        </p:nvPicPr>
        <p:blipFill>
          <a:blip r:embed="rId2"/>
          <a:srcRect l="10107" t="-1009" r="9369" b="1009"/>
          <a:stretch>
            <a:fillRect/>
          </a:stretch>
        </p:blipFill>
        <p:spPr>
          <a:xfrm>
            <a:off x="-83820" y="-298450"/>
            <a:ext cx="12506325" cy="2123440"/>
          </a:xfrm>
          <a:prstGeom prst="rect">
            <a:avLst/>
          </a:prstGeom>
          <a:noFill/>
          <a:ln w="9525">
            <a:noFill/>
          </a:ln>
        </p:spPr>
      </p:pic>
      <p:sp>
        <p:nvSpPr>
          <p:cNvPr id="33796" name="文本框 14"/>
          <p:cNvSpPr txBox="1"/>
          <p:nvPr/>
        </p:nvSpPr>
        <p:spPr>
          <a:xfrm>
            <a:off x="731520" y="207010"/>
            <a:ext cx="10163175" cy="1322070"/>
          </a:xfrm>
          <a:prstGeom prst="rect">
            <a:avLst/>
          </a:prstGeom>
          <a:noFill/>
          <a:ln w="9525">
            <a:noFill/>
          </a:ln>
        </p:spPr>
        <p:txBody>
          <a:bodyPr wrap="square" anchor="t">
            <a:spAutoFit/>
          </a:bodyPr>
          <a:p>
            <a:pPr algn="ctr" defTabSz="914400"/>
            <a:r>
              <a:rPr lang="en-US" altLang="zh-CN" sz="8000" b="1" dirty="0">
                <a:ln w="12700" cmpd="sng">
                  <a:solidFill>
                    <a:schemeClr val="tx1"/>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rPr>
              <a:t>Using CCQs.</a:t>
            </a:r>
            <a:endParaRPr lang="en-US" altLang="zh-CN" sz="8000" b="1" dirty="0">
              <a:ln w="12700" cmpd="sng">
                <a:solidFill>
                  <a:schemeClr val="tx1"/>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endParaRPr>
          </a:p>
        </p:txBody>
      </p:sp>
      <p:pic>
        <p:nvPicPr>
          <p:cNvPr id="33797" name="图片 18"/>
          <p:cNvPicPr>
            <a:picLocks noChangeAspect="1"/>
          </p:cNvPicPr>
          <p:nvPr/>
        </p:nvPicPr>
        <p:blipFill>
          <a:blip r:embed="rId3"/>
          <a:srcRect b="75172"/>
          <a:stretch>
            <a:fillRect/>
          </a:stretch>
        </p:blipFill>
        <p:spPr>
          <a:xfrm>
            <a:off x="3049270" y="5688013"/>
            <a:ext cx="9144000" cy="1176337"/>
          </a:xfrm>
          <a:prstGeom prst="rect">
            <a:avLst/>
          </a:prstGeom>
          <a:noFill/>
          <a:ln w="9525">
            <a:noFill/>
          </a:ln>
        </p:spPr>
      </p:pic>
      <p:pic>
        <p:nvPicPr>
          <p:cNvPr id="2" name="Picture 1" descr="pexels-suzy-hazelwood-1122865"/>
          <p:cNvPicPr>
            <a:picLocks noChangeAspect="1"/>
          </p:cNvPicPr>
          <p:nvPr/>
        </p:nvPicPr>
        <p:blipFill>
          <a:blip r:embed="rId4"/>
          <a:stretch>
            <a:fillRect/>
          </a:stretch>
        </p:blipFill>
        <p:spPr>
          <a:xfrm>
            <a:off x="7599045" y="1745615"/>
            <a:ext cx="4022090" cy="4953635"/>
          </a:xfrm>
          <a:prstGeom prst="rect">
            <a:avLst/>
          </a:prstGeom>
        </p:spPr>
      </p:pic>
      <p:sp>
        <p:nvSpPr>
          <p:cNvPr id="3" name="Text Box 2"/>
          <p:cNvSpPr txBox="1"/>
          <p:nvPr/>
        </p:nvSpPr>
        <p:spPr>
          <a:xfrm>
            <a:off x="584835" y="1745615"/>
            <a:ext cx="6886575" cy="1322070"/>
          </a:xfrm>
          <a:prstGeom prst="rect">
            <a:avLst/>
          </a:prstGeom>
          <a:noFill/>
          <a:ln>
            <a:solidFill>
              <a:srgbClr val="7030A0"/>
            </a:solidFill>
          </a:ln>
        </p:spPr>
        <p:txBody>
          <a:bodyPr wrap="square" rtlCol="0">
            <a:spAutoFit/>
          </a:bodyPr>
          <a:p>
            <a:r>
              <a:rPr lang="en-US" sz="1600" b="1">
                <a:sym typeface="+mn-ea"/>
              </a:rPr>
              <a:t>Using </a:t>
            </a:r>
            <a:r>
              <a:rPr lang="en-GB" sz="1600" b="1">
                <a:sym typeface="+mn-ea"/>
              </a:rPr>
              <a:t>CCQs</a:t>
            </a:r>
            <a:r>
              <a:rPr lang="en-US" sz="1600" b="1">
                <a:sym typeface="+mn-ea"/>
              </a:rPr>
              <a:t> after reading helps the students reflect and digest what they just read. It helps their understanding and retention of the inform</a:t>
            </a:r>
            <a:r>
              <a:rPr lang="en-GB" altLang="en-US" sz="1600" b="1">
                <a:sym typeface="+mn-ea"/>
              </a:rPr>
              <a:t>a</a:t>
            </a:r>
            <a:r>
              <a:rPr lang="en-US" sz="1600" b="1">
                <a:sym typeface="+mn-ea"/>
              </a:rPr>
              <a:t>tion too. There are many different ways to use questions</a:t>
            </a:r>
            <a:r>
              <a:rPr lang="en-GB" altLang="en-US" sz="1600" b="1">
                <a:sym typeface="+mn-ea"/>
              </a:rPr>
              <a:t> forms, here are some strategies to use. </a:t>
            </a:r>
            <a:endParaRPr lang="en-GB" altLang="en-US" sz="1600" b="1"/>
          </a:p>
          <a:p>
            <a:r>
              <a:rPr lang="en-GB" altLang="en-US" sz="1600" b="1">
                <a:solidFill>
                  <a:srgbClr val="FF0000"/>
                </a:solidFill>
                <a:sym typeface="+mn-ea"/>
              </a:rPr>
              <a:t>Note: CCQs can be used in conjunction with </a:t>
            </a:r>
            <a:r>
              <a:rPr lang="en-GB" altLang="en-US" sz="1600" b="1" u="sng">
                <a:solidFill>
                  <a:srgbClr val="FF0000"/>
                </a:solidFill>
                <a:sym typeface="+mn-ea"/>
              </a:rPr>
              <a:t>Post-reading Activities</a:t>
            </a:r>
            <a:r>
              <a:rPr lang="en-GB" altLang="en-US" sz="1600" b="1">
                <a:solidFill>
                  <a:srgbClr val="FF0000"/>
                </a:solidFill>
                <a:sym typeface="+mn-ea"/>
              </a:rPr>
              <a:t>.</a:t>
            </a:r>
            <a:endParaRPr lang="en-GB" altLang="en-US" sz="1600" b="1">
              <a:solidFill>
                <a:srgbClr val="FF0000"/>
              </a:solidFill>
            </a:endParaRPr>
          </a:p>
        </p:txBody>
      </p:sp>
      <p:sp>
        <p:nvSpPr>
          <p:cNvPr id="5" name="Text Box 4"/>
          <p:cNvSpPr txBox="1"/>
          <p:nvPr/>
        </p:nvSpPr>
        <p:spPr>
          <a:xfrm>
            <a:off x="554355" y="3246755"/>
            <a:ext cx="4484370" cy="2414270"/>
          </a:xfrm>
          <a:prstGeom prst="rect">
            <a:avLst/>
          </a:prstGeom>
          <a:blipFill>
            <a:blip r:embed="rId5"/>
          </a:blipFill>
          <a:ln>
            <a:solidFill>
              <a:srgbClr val="7030A0"/>
            </a:solidFill>
          </a:ln>
        </p:spPr>
        <p:txBody>
          <a:bodyPr wrap="square" rtlCol="0">
            <a:spAutoFit/>
          </a:bodyPr>
          <a:p>
            <a:r>
              <a:rPr lang="en-GB" altLang="en-US">
                <a:solidFill>
                  <a:srgbClr val="00B0F0"/>
                </a:solidFill>
                <a:latin typeface="Lemon" panose="02000000000000000000" charset="0"/>
                <a:cs typeface="Lemon" panose="02000000000000000000" charset="0"/>
              </a:rPr>
              <a:t>1) Creating Comprehension Flow Charts.</a:t>
            </a:r>
            <a:endParaRPr lang="en-GB" altLang="en-US">
              <a:solidFill>
                <a:srgbClr val="00B0F0"/>
              </a:solidFill>
              <a:latin typeface="Lemon" panose="02000000000000000000" charset="0"/>
              <a:cs typeface="Lemon" panose="02000000000000000000" charset="0"/>
            </a:endParaRPr>
          </a:p>
          <a:p>
            <a:pPr>
              <a:lnSpc>
                <a:spcPct val="10000"/>
              </a:lnSpc>
            </a:pP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2) Creating information tables.</a:t>
            </a: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3) Team based Q and As</a:t>
            </a: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4) Quiz with scores and rewards.</a:t>
            </a: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5) True and False.</a:t>
            </a:r>
            <a:endParaRPr lang="en-GB" altLang="en-US">
              <a:solidFill>
                <a:srgbClr val="00B0F0"/>
              </a:solidFill>
              <a:latin typeface="Lemon" panose="02000000000000000000" charset="0"/>
              <a:cs typeface="Lemon" panose="02000000000000000000" charset="0"/>
            </a:endParaRPr>
          </a:p>
          <a:p>
            <a:pPr>
              <a:lnSpc>
                <a:spcPct val="90000"/>
              </a:lnSpc>
            </a:pPr>
            <a:r>
              <a:rPr lang="en-GB" altLang="en-US">
                <a:solidFill>
                  <a:srgbClr val="00B0F0"/>
                </a:solidFill>
                <a:latin typeface="Lemon" panose="02000000000000000000" charset="0"/>
                <a:cs typeface="Lemon" panose="02000000000000000000" charset="0"/>
              </a:rPr>
              <a:t>6) Remember as much information as possible (Can write or speak)</a:t>
            </a:r>
            <a:endParaRPr lang="en-GB" altLang="en-US">
              <a:solidFill>
                <a:srgbClr val="00B0F0"/>
              </a:solidFill>
              <a:latin typeface="Lemon" panose="02000000000000000000" charset="0"/>
              <a:cs typeface="Lemon" panose="02000000000000000000" charset="0"/>
            </a:endParaRPr>
          </a:p>
        </p:txBody>
      </p:sp>
      <p:sp>
        <p:nvSpPr>
          <p:cNvPr id="6" name="Text Box 5"/>
          <p:cNvSpPr txBox="1"/>
          <p:nvPr/>
        </p:nvSpPr>
        <p:spPr>
          <a:xfrm>
            <a:off x="354330" y="5904865"/>
            <a:ext cx="6856730" cy="953135"/>
          </a:xfrm>
          <a:prstGeom prst="rect">
            <a:avLst/>
          </a:prstGeom>
          <a:noFill/>
        </p:spPr>
        <p:txBody>
          <a:bodyPr wrap="square" rtlCol="0">
            <a:spAutoFit/>
          </a:bodyPr>
          <a:p>
            <a:r>
              <a:rPr lang="en-GB" altLang="en-US" sz="2800" b="1" u="sng">
                <a:solidFill>
                  <a:srgbClr val="FF0000"/>
                </a:solidFill>
              </a:rPr>
              <a:t>TASK:</a:t>
            </a:r>
            <a:r>
              <a:rPr lang="en-GB" altLang="en-US" sz="2800" b="1">
                <a:solidFill>
                  <a:srgbClr val="FF0000"/>
                </a:solidFill>
              </a:rPr>
              <a:t>What other activities could you do to help with understanding and comprehension?</a:t>
            </a:r>
            <a:endParaRPr lang="en-GB" altLang="en-US" sz="2800" b="1">
              <a:solidFill>
                <a:srgbClr val="FF0000"/>
              </a:solidFill>
            </a:endParaRPr>
          </a:p>
        </p:txBody>
      </p:sp>
      <p:graphicFrame>
        <p:nvGraphicFramePr>
          <p:cNvPr id="4" name="Table 3"/>
          <p:cNvGraphicFramePr/>
          <p:nvPr/>
        </p:nvGraphicFramePr>
        <p:xfrm>
          <a:off x="5067300" y="3246755"/>
          <a:ext cx="2404110" cy="2440940"/>
        </p:xfrm>
        <a:graphic>
          <a:graphicData uri="http://schemas.openxmlformats.org/drawingml/2006/table">
            <a:tbl>
              <a:tblPr firstRow="1" bandRow="1">
                <a:tableStyleId>{5C22544A-7EE6-4342-B048-85BDC9FD1C3A}</a:tableStyleId>
              </a:tblPr>
              <a:tblGrid>
                <a:gridCol w="801370"/>
                <a:gridCol w="801370"/>
                <a:gridCol w="801370"/>
              </a:tblGrid>
              <a:tr h="502285">
                <a:tc>
                  <a:txBody>
                    <a:bodyPr/>
                    <a:p>
                      <a:pPr>
                        <a:buNone/>
                      </a:pPr>
                      <a:r>
                        <a:rPr lang="en-GB" altLang="en-US" sz="1800" u="sng">
                          <a:solidFill>
                            <a:schemeClr val="tx1"/>
                          </a:solidFill>
                        </a:rPr>
                        <a:t>where</a:t>
                      </a:r>
                      <a:endParaRPr lang="en-GB" altLang="en-US" sz="1800" u="sng">
                        <a:solidFill>
                          <a:schemeClr val="tx1"/>
                        </a:solidFill>
                      </a:endParaRPr>
                    </a:p>
                  </a:txBody>
                  <a:tcPr>
                    <a:solidFill>
                      <a:schemeClr val="accent6">
                        <a:lumMod val="20000"/>
                        <a:lumOff val="80000"/>
                      </a:schemeClr>
                    </a:solidFill>
                  </a:tcPr>
                </a:tc>
                <a:tc>
                  <a:txBody>
                    <a:bodyPr/>
                    <a:p>
                      <a:pPr>
                        <a:buNone/>
                      </a:pPr>
                      <a:r>
                        <a:rPr lang="en-GB" altLang="en-US" sz="1800" u="sng">
                          <a:solidFill>
                            <a:schemeClr val="tx1"/>
                          </a:solidFill>
                        </a:rPr>
                        <a:t>when</a:t>
                      </a:r>
                      <a:endParaRPr lang="en-GB" altLang="en-US" sz="1800" u="sng">
                        <a:solidFill>
                          <a:schemeClr val="tx1"/>
                        </a:solidFill>
                      </a:endParaRPr>
                    </a:p>
                  </a:txBody>
                  <a:tcPr>
                    <a:solidFill>
                      <a:schemeClr val="accent6">
                        <a:lumMod val="20000"/>
                        <a:lumOff val="80000"/>
                      </a:schemeClr>
                    </a:solidFill>
                  </a:tcPr>
                </a:tc>
                <a:tc>
                  <a:txBody>
                    <a:bodyPr/>
                    <a:p>
                      <a:pPr>
                        <a:buNone/>
                      </a:pPr>
                      <a:r>
                        <a:rPr lang="en-GB" altLang="en-US" sz="1800" u="sng">
                          <a:solidFill>
                            <a:schemeClr val="tx1"/>
                          </a:solidFill>
                        </a:rPr>
                        <a:t>what</a:t>
                      </a:r>
                      <a:endParaRPr lang="en-GB" altLang="en-US" sz="1800" u="sng">
                        <a:solidFill>
                          <a:schemeClr val="tx1"/>
                        </a:solidFill>
                      </a:endParaRPr>
                    </a:p>
                  </a:txBody>
                  <a:tcPr>
                    <a:solidFill>
                      <a:schemeClr val="accent6">
                        <a:lumMod val="20000"/>
                        <a:lumOff val="80000"/>
                      </a:schemeClr>
                    </a:solidFill>
                  </a:tcPr>
                </a:tc>
              </a:tr>
              <a:tr h="1938655">
                <a:tc>
                  <a:txBody>
                    <a:bodyPr/>
                    <a:p>
                      <a:pPr>
                        <a:buNone/>
                      </a:pPr>
                      <a:r>
                        <a:rPr lang="en-GB" altLang="en-US" b="1">
                          <a:solidFill>
                            <a:srgbClr val="00B0F0"/>
                          </a:solidFill>
                        </a:rPr>
                        <a:t>Kobe</a:t>
                      </a:r>
                      <a:endParaRPr lang="en-GB" altLang="en-US" b="1">
                        <a:solidFill>
                          <a:srgbClr val="00B0F0"/>
                        </a:solidFill>
                      </a:endParaRPr>
                    </a:p>
                    <a:p>
                      <a:pPr>
                        <a:buNone/>
                      </a:pPr>
                      <a:r>
                        <a:rPr lang="en-GB" altLang="en-US" b="1">
                          <a:solidFill>
                            <a:srgbClr val="00B0F0"/>
                          </a:solidFill>
                        </a:rPr>
                        <a:t>Japan</a:t>
                      </a:r>
                      <a:endParaRPr lang="en-GB" altLang="en-US" b="1">
                        <a:solidFill>
                          <a:srgbClr val="00B0F0"/>
                        </a:solidFill>
                      </a:endParaRPr>
                    </a:p>
                    <a:p>
                      <a:pPr>
                        <a:buNone/>
                      </a:pPr>
                      <a:r>
                        <a:rPr lang="en-US" altLang="zh-CN" sz="1400" b="1" dirty="0">
                          <a:solidFill>
                            <a:srgbClr val="00B0F0"/>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Hyogo</a:t>
                      </a:r>
                      <a:endParaRPr lang="en-US" altLang="zh-CN" sz="1600" b="1" dirty="0">
                        <a:solidFill>
                          <a:srgbClr val="00B0F0"/>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endParaRPr>
                    </a:p>
                    <a:p>
                      <a:pPr>
                        <a:buNone/>
                      </a:pPr>
                      <a:r>
                        <a:rPr lang="en-GB" altLang="en-US" sz="1600" b="1" dirty="0">
                          <a:solidFill>
                            <a:srgbClr val="00B0F0"/>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Awaji</a:t>
                      </a:r>
                      <a:endParaRPr lang="en-GB" altLang="en-US" sz="1600" b="1" dirty="0">
                        <a:solidFill>
                          <a:srgbClr val="00B0F0"/>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endParaRPr>
                    </a:p>
                  </a:txBody>
                  <a:tcPr>
                    <a:solidFill>
                      <a:schemeClr val="accent4">
                        <a:lumMod val="40000"/>
                        <a:lumOff val="60000"/>
                      </a:schemeClr>
                    </a:solidFill>
                  </a:tcPr>
                </a:tc>
                <a:tc>
                  <a:txBody>
                    <a:bodyPr/>
                    <a:p>
                      <a:pPr>
                        <a:buNone/>
                      </a:pPr>
                      <a:r>
                        <a:rPr lang="en-GB" altLang="en-US" sz="1400" b="1">
                          <a:solidFill>
                            <a:srgbClr val="00B0F0"/>
                          </a:solidFill>
                        </a:rPr>
                        <a:t>Jan 2nd</a:t>
                      </a:r>
                      <a:endParaRPr lang="en-GB" altLang="en-US" sz="1400" b="1">
                        <a:solidFill>
                          <a:srgbClr val="00B0F0"/>
                        </a:solidFill>
                      </a:endParaRPr>
                    </a:p>
                    <a:p>
                      <a:pPr>
                        <a:buNone/>
                      </a:pPr>
                      <a:r>
                        <a:rPr lang="en-GB" altLang="en-US" sz="1400" b="1">
                          <a:solidFill>
                            <a:srgbClr val="00B0F0"/>
                          </a:solidFill>
                        </a:rPr>
                        <a:t>1995</a:t>
                      </a:r>
                      <a:endParaRPr lang="en-GB" altLang="en-US" sz="1400" b="1">
                        <a:solidFill>
                          <a:srgbClr val="00B0F0"/>
                        </a:solidFill>
                      </a:endParaRPr>
                    </a:p>
                    <a:p>
                      <a:pPr>
                        <a:buNone/>
                      </a:pPr>
                      <a:r>
                        <a:rPr lang="en-GB" altLang="en-US" sz="1400" b="1">
                          <a:solidFill>
                            <a:srgbClr val="00B0F0"/>
                          </a:solidFill>
                        </a:rPr>
                        <a:t>5:46am</a:t>
                      </a:r>
                      <a:endParaRPr lang="en-GB" altLang="en-US" sz="1400" b="1">
                        <a:solidFill>
                          <a:srgbClr val="00B0F0"/>
                        </a:solidFill>
                      </a:endParaRPr>
                    </a:p>
                  </a:txBody>
                  <a:tcPr>
                    <a:solidFill>
                      <a:schemeClr val="accent4">
                        <a:lumMod val="40000"/>
                        <a:lumOff val="60000"/>
                      </a:schemeClr>
                    </a:solidFill>
                  </a:tcPr>
                </a:tc>
                <a:tc>
                  <a:txBody>
                    <a:bodyPr/>
                    <a:p>
                      <a:pPr>
                        <a:buNone/>
                      </a:pPr>
                      <a:r>
                        <a:rPr lang="en-GB" altLang="en-US" sz="1400" b="1">
                          <a:solidFill>
                            <a:srgbClr val="00B0F0"/>
                          </a:solidFill>
                        </a:rPr>
                        <a:t>disaster</a:t>
                      </a:r>
                      <a:endParaRPr lang="en-GB" altLang="en-US" sz="1400" b="1">
                        <a:solidFill>
                          <a:srgbClr val="00B0F0"/>
                        </a:solidFill>
                      </a:endParaRPr>
                    </a:p>
                    <a:p>
                      <a:pPr>
                        <a:buNone/>
                      </a:pPr>
                      <a:r>
                        <a:rPr lang="en-GB" altLang="en-US" sz="1000" b="1">
                          <a:solidFill>
                            <a:srgbClr val="00B0F0"/>
                          </a:solidFill>
                        </a:rPr>
                        <a:t>Earthquake</a:t>
                      </a:r>
                      <a:endParaRPr lang="en-GB" altLang="en-US" sz="1000" b="1">
                        <a:solidFill>
                          <a:srgbClr val="00B0F0"/>
                        </a:solidFill>
                      </a:endParaRPr>
                    </a:p>
                    <a:p>
                      <a:pPr>
                        <a:buNone/>
                      </a:pPr>
                      <a:r>
                        <a:rPr lang="en-GB" altLang="en-US" sz="1000" b="1">
                          <a:solidFill>
                            <a:srgbClr val="00B0F0"/>
                          </a:solidFill>
                        </a:rPr>
                        <a:t>6433 people died</a:t>
                      </a:r>
                      <a:endParaRPr lang="en-GB" altLang="en-US" sz="1000" b="1">
                        <a:solidFill>
                          <a:srgbClr val="00B0F0"/>
                        </a:solidFill>
                      </a:endParaRPr>
                    </a:p>
                    <a:p>
                      <a:pPr>
                        <a:buNone/>
                      </a:pPr>
                      <a:r>
                        <a:rPr lang="en-GB" altLang="en-US" sz="1000" b="1">
                          <a:solidFill>
                            <a:srgbClr val="00B0F0"/>
                          </a:solidFill>
                        </a:rPr>
                        <a:t>10 trillion yen damage</a:t>
                      </a:r>
                      <a:endParaRPr lang="en-GB" altLang="en-US" sz="1000" b="1">
                        <a:solidFill>
                          <a:srgbClr val="00B0F0"/>
                        </a:solidFill>
                      </a:endParaRPr>
                    </a:p>
                  </a:txBody>
                  <a:tcPr>
                    <a:solidFill>
                      <a:schemeClr val="accent4">
                        <a:lumMod val="40000"/>
                        <a:lumOff val="60000"/>
                      </a:schemeClr>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4" name="图片 8"/>
          <p:cNvPicPr>
            <a:picLocks noChangeAspect="1"/>
          </p:cNvPicPr>
          <p:nvPr/>
        </p:nvPicPr>
        <p:blipFill>
          <a:blip r:embed="rId1"/>
          <a:srcRect l="10107" t="-1009" r="9369" b="1009"/>
          <a:stretch>
            <a:fillRect/>
          </a:stretch>
        </p:blipFill>
        <p:spPr>
          <a:xfrm>
            <a:off x="-105410" y="-187325"/>
            <a:ext cx="12598400" cy="1666875"/>
          </a:xfrm>
          <a:prstGeom prst="rect">
            <a:avLst/>
          </a:prstGeom>
          <a:noFill/>
          <a:ln w="9525">
            <a:noFill/>
          </a:ln>
        </p:spPr>
      </p:pic>
      <p:sp>
        <p:nvSpPr>
          <p:cNvPr id="33795" name="文本框 9"/>
          <p:cNvSpPr txBox="1"/>
          <p:nvPr/>
        </p:nvSpPr>
        <p:spPr>
          <a:xfrm>
            <a:off x="993775" y="327660"/>
            <a:ext cx="9963150" cy="829945"/>
          </a:xfrm>
          <a:prstGeom prst="rect">
            <a:avLst/>
          </a:prstGeom>
          <a:noFill/>
          <a:ln w="9525">
            <a:noFill/>
          </a:ln>
        </p:spPr>
        <p:txBody>
          <a:bodyPr wrap="square" anchor="t">
            <a:spAutoFit/>
            <a:scene3d>
              <a:camera prst="orthographicFront"/>
              <a:lightRig rig="threePt" dir="t"/>
            </a:scene3d>
          </a:bodyPr>
          <a:p>
            <a:pPr defTabSz="914400"/>
            <a:r>
              <a:rPr lang="en-GB" altLang="zh-CN" sz="4800" b="1" dirty="0">
                <a:ln w="12700" cmpd="sng">
                  <a:solidFill>
                    <a:schemeClr val="tx1"/>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rPr>
              <a:t>Three Teachers Using Questions.</a:t>
            </a:r>
            <a:endParaRPr lang="en-GB" altLang="zh-CN" sz="4800" b="1" dirty="0">
              <a:ln w="12700" cmpd="sng">
                <a:solidFill>
                  <a:schemeClr val="tx1"/>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endParaRPr>
          </a:p>
        </p:txBody>
      </p:sp>
      <p:pic>
        <p:nvPicPr>
          <p:cNvPr id="33797" name="图片 18"/>
          <p:cNvPicPr>
            <a:picLocks noChangeAspect="1"/>
          </p:cNvPicPr>
          <p:nvPr/>
        </p:nvPicPr>
        <p:blipFill>
          <a:blip r:embed="rId2"/>
          <a:srcRect b="75172"/>
          <a:stretch>
            <a:fillRect/>
          </a:stretch>
        </p:blipFill>
        <p:spPr>
          <a:xfrm>
            <a:off x="3048000" y="5681663"/>
            <a:ext cx="9144000" cy="1176337"/>
          </a:xfrm>
          <a:prstGeom prst="rect">
            <a:avLst/>
          </a:prstGeom>
          <a:noFill/>
          <a:ln w="9525">
            <a:noFill/>
          </a:ln>
        </p:spPr>
      </p:pic>
      <p:sp>
        <p:nvSpPr>
          <p:cNvPr id="33798" name="矩形 16"/>
          <p:cNvSpPr/>
          <p:nvPr/>
        </p:nvSpPr>
        <p:spPr>
          <a:xfrm>
            <a:off x="616268" y="1479550"/>
            <a:ext cx="4421187" cy="257810"/>
          </a:xfrm>
          <a:prstGeom prst="rect">
            <a:avLst/>
          </a:prstGeom>
          <a:noFill/>
          <a:ln w="9525">
            <a:noFill/>
          </a:ln>
        </p:spPr>
        <p:txBody>
          <a:bodyPr wrap="square" lIns="0" tIns="0" rIns="0" bIns="0" anchor="t">
            <a:spAutoFit/>
          </a:bodyPr>
          <a:p>
            <a:pPr algn="dist" defTabSz="1216025">
              <a:lnSpc>
                <a:spcPct val="120000"/>
              </a:lnSpc>
              <a:spcBef>
                <a:spcPct val="20000"/>
              </a:spcBef>
            </a:pPr>
            <a:r>
              <a:rPr lang="zh-CN" altLang="en-US" sz="1400" dirty="0">
                <a:solidFill>
                  <a:srgbClr val="262626"/>
                </a:solidFill>
                <a:latin typeface="Arial" panose="020B0604020202020204" pitchFamily="34" charset="0"/>
                <a:ea typeface="Arial" panose="020B0604020202020204" pitchFamily="34" charset="0"/>
                <a:sym typeface="Arial" panose="020B0604020202020204" pitchFamily="34" charset="0"/>
              </a:rPr>
              <a:t>.</a:t>
            </a:r>
            <a:endParaRPr lang="zh-CN" altLang="en-US" sz="1400" dirty="0">
              <a:solidFill>
                <a:srgbClr val="262626"/>
              </a:solidFill>
              <a:latin typeface="Arial" panose="020B0604020202020204" pitchFamily="34" charset="0"/>
              <a:ea typeface="Arial" panose="020B0604020202020204" pitchFamily="34" charset="0"/>
              <a:sym typeface="Arial" panose="020B0604020202020204" pitchFamily="34" charset="0"/>
            </a:endParaRPr>
          </a:p>
        </p:txBody>
      </p:sp>
      <p:sp>
        <p:nvSpPr>
          <p:cNvPr id="2" name="Text Box 1"/>
          <p:cNvSpPr txBox="1"/>
          <p:nvPr/>
        </p:nvSpPr>
        <p:spPr>
          <a:xfrm>
            <a:off x="542290" y="1479550"/>
            <a:ext cx="11106785" cy="922020"/>
          </a:xfrm>
          <a:prstGeom prst="rect">
            <a:avLst/>
          </a:prstGeom>
          <a:blipFill>
            <a:blip r:embed="rId3"/>
          </a:blipFill>
          <a:ln w="28575">
            <a:solidFill>
              <a:srgbClr val="7030A0"/>
            </a:solidFill>
          </a:ln>
        </p:spPr>
        <p:txBody>
          <a:bodyPr wrap="square" rtlCol="0">
            <a:spAutoFit/>
          </a:bodyPr>
          <a:p>
            <a:pPr algn="ctr"/>
            <a:r>
              <a:rPr lang="en-GB" altLang="en-US" b="1"/>
              <a:t>Let’s take a look at 3 teachers using comprehension checking questions in 3 different ways. Decide which are most effective and discuss the merits and downfalls of each one. Have a think about your own classes and how you would get yours students to practice comprehension. </a:t>
            </a:r>
            <a:endParaRPr lang="en-GB" altLang="en-US" b="1"/>
          </a:p>
        </p:txBody>
      </p:sp>
      <p:sp>
        <p:nvSpPr>
          <p:cNvPr id="7" name="Rounded Rectangular Callout 6"/>
          <p:cNvSpPr/>
          <p:nvPr/>
        </p:nvSpPr>
        <p:spPr>
          <a:xfrm>
            <a:off x="2129790" y="2961005"/>
            <a:ext cx="1754505" cy="3316605"/>
          </a:xfrm>
          <a:prstGeom prst="wedgeRoundRectCallout">
            <a:avLst>
              <a:gd name="adj1" fmla="val -94227"/>
              <a:gd name="adj2" fmla="val -22448"/>
              <a:gd name="adj3" fmla="val 16667"/>
            </a:avLst>
          </a:prstGeom>
          <a:noFill/>
          <a:ln w="28575"/>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pic>
        <p:nvPicPr>
          <p:cNvPr id="3" name="Picture 2" descr="klipartz.com (11)"/>
          <p:cNvPicPr>
            <a:picLocks noChangeAspect="1"/>
          </p:cNvPicPr>
          <p:nvPr/>
        </p:nvPicPr>
        <p:blipFill>
          <a:blip r:embed="rId4"/>
          <a:stretch>
            <a:fillRect/>
          </a:stretch>
        </p:blipFill>
        <p:spPr>
          <a:xfrm>
            <a:off x="259715" y="2851785"/>
            <a:ext cx="1993265" cy="3766185"/>
          </a:xfrm>
          <a:prstGeom prst="rect">
            <a:avLst/>
          </a:prstGeom>
        </p:spPr>
      </p:pic>
      <p:sp>
        <p:nvSpPr>
          <p:cNvPr id="8" name="Text Box 7"/>
          <p:cNvSpPr txBox="1"/>
          <p:nvPr/>
        </p:nvSpPr>
        <p:spPr>
          <a:xfrm>
            <a:off x="2129790" y="2961005"/>
            <a:ext cx="1784985" cy="3169285"/>
          </a:xfrm>
          <a:prstGeom prst="rect">
            <a:avLst/>
          </a:prstGeom>
          <a:noFill/>
        </p:spPr>
        <p:txBody>
          <a:bodyPr wrap="square" rtlCol="0">
            <a:spAutoFit/>
          </a:bodyPr>
          <a:p>
            <a:r>
              <a:rPr lang="en-GB" altLang="en-US" sz="2000" b="1"/>
              <a:t>My students sat in groups and answered the questions together. I gave them a time limit and they presented their results at the end.</a:t>
            </a:r>
            <a:endParaRPr lang="en-GB" altLang="en-US" sz="2000" b="1"/>
          </a:p>
        </p:txBody>
      </p:sp>
      <p:sp>
        <p:nvSpPr>
          <p:cNvPr id="9" name="Rounded Rectangular Callout 8"/>
          <p:cNvSpPr/>
          <p:nvPr/>
        </p:nvSpPr>
        <p:spPr>
          <a:xfrm>
            <a:off x="6511290" y="3075940"/>
            <a:ext cx="1845945" cy="3336925"/>
          </a:xfrm>
          <a:prstGeom prst="wedgeRoundRectCallout">
            <a:avLst>
              <a:gd name="adj1" fmla="val -93343"/>
              <a:gd name="adj2" fmla="val -18962"/>
              <a:gd name="adj3" fmla="val 16667"/>
            </a:avLst>
          </a:prstGeom>
          <a:noFill/>
          <a:ln w="28575"/>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pic>
        <p:nvPicPr>
          <p:cNvPr id="6" name="Picture 5" descr="klipartz.com (14)"/>
          <p:cNvPicPr>
            <a:picLocks noChangeAspect="1"/>
          </p:cNvPicPr>
          <p:nvPr/>
        </p:nvPicPr>
        <p:blipFill>
          <a:blip r:embed="rId5"/>
          <a:stretch>
            <a:fillRect/>
          </a:stretch>
        </p:blipFill>
        <p:spPr>
          <a:xfrm>
            <a:off x="4368800" y="3075940"/>
            <a:ext cx="1957705" cy="3535045"/>
          </a:xfrm>
          <a:prstGeom prst="rect">
            <a:avLst/>
          </a:prstGeom>
        </p:spPr>
      </p:pic>
      <p:sp>
        <p:nvSpPr>
          <p:cNvPr id="10" name="Text Box 9"/>
          <p:cNvSpPr txBox="1"/>
          <p:nvPr/>
        </p:nvSpPr>
        <p:spPr>
          <a:xfrm>
            <a:off x="6511290" y="3219450"/>
            <a:ext cx="1956435" cy="3138170"/>
          </a:xfrm>
          <a:prstGeom prst="rect">
            <a:avLst/>
          </a:prstGeom>
          <a:noFill/>
        </p:spPr>
        <p:txBody>
          <a:bodyPr wrap="square" rtlCol="0">
            <a:spAutoFit/>
          </a:bodyPr>
          <a:p>
            <a:r>
              <a:rPr lang="en-GB" altLang="en-US" sz="1800" b="1">
                <a:latin typeface="Tw Cen MT" panose="020B0602020104020603" charset="0"/>
                <a:cs typeface="Tw Cen MT" panose="020B0602020104020603" charset="0"/>
              </a:rPr>
              <a:t>I asked randomly selected students from around the class to answer the questions. Then those students asked another student and so on until all students were included.</a:t>
            </a:r>
            <a:endParaRPr lang="en-GB" altLang="en-US" sz="1800" b="1">
              <a:latin typeface="Tw Cen MT" panose="020B0602020104020603" charset="0"/>
              <a:cs typeface="Tw Cen MT" panose="020B0602020104020603" charset="0"/>
            </a:endParaRPr>
          </a:p>
        </p:txBody>
      </p:sp>
      <p:sp>
        <p:nvSpPr>
          <p:cNvPr id="12" name="Rounded Rectangular Callout 11"/>
          <p:cNvSpPr/>
          <p:nvPr/>
        </p:nvSpPr>
        <p:spPr>
          <a:xfrm>
            <a:off x="10314940" y="3136900"/>
            <a:ext cx="1713865" cy="3397885"/>
          </a:xfrm>
          <a:prstGeom prst="wedgeRoundRectCallout">
            <a:avLst>
              <a:gd name="adj1" fmla="val -94831"/>
              <a:gd name="adj2" fmla="val -32134"/>
              <a:gd name="adj3" fmla="val 16667"/>
            </a:avLst>
          </a:prstGeom>
          <a:solidFill>
            <a:schemeClr val="accent1">
              <a:alpha val="0"/>
            </a:schemeClr>
          </a:solidFill>
          <a:ln w="31750" cmpd="sng"/>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pic>
        <p:nvPicPr>
          <p:cNvPr id="4" name="Picture 3" descr="klipartz.com (12)"/>
          <p:cNvPicPr>
            <a:picLocks noChangeAspect="1"/>
          </p:cNvPicPr>
          <p:nvPr/>
        </p:nvPicPr>
        <p:blipFill>
          <a:blip r:embed="rId6"/>
          <a:stretch>
            <a:fillRect/>
          </a:stretch>
        </p:blipFill>
        <p:spPr>
          <a:xfrm>
            <a:off x="7924165" y="2851785"/>
            <a:ext cx="2896870" cy="4015740"/>
          </a:xfrm>
          <a:prstGeom prst="rect">
            <a:avLst/>
          </a:prstGeom>
        </p:spPr>
      </p:pic>
      <p:sp>
        <p:nvSpPr>
          <p:cNvPr id="13" name="Text Box 12"/>
          <p:cNvSpPr txBox="1"/>
          <p:nvPr/>
        </p:nvSpPr>
        <p:spPr>
          <a:xfrm>
            <a:off x="10314940" y="3219450"/>
            <a:ext cx="1744980" cy="3169285"/>
          </a:xfrm>
          <a:prstGeom prst="rect">
            <a:avLst/>
          </a:prstGeom>
          <a:noFill/>
        </p:spPr>
        <p:txBody>
          <a:bodyPr wrap="square" rtlCol="0">
            <a:spAutoFit/>
          </a:bodyPr>
          <a:p>
            <a:r>
              <a:rPr lang="en-GB" altLang="en-US" sz="2000" b="1">
                <a:latin typeface="Candara" panose="020E0502030303020204" charset="0"/>
                <a:cs typeface="Candara" panose="020E0502030303020204" charset="0"/>
              </a:rPr>
              <a:t>I wrote the questions on the board and asked the students to write them down in their books and answer then together after.</a:t>
            </a:r>
            <a:endParaRPr lang="en-GB" altLang="en-US" sz="2000" b="1">
              <a:latin typeface="Candara" panose="020E0502030303020204" charset="0"/>
              <a:cs typeface="Candara" panose="020E050203030302020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3" name="图片 10"/>
          <p:cNvPicPr>
            <a:picLocks noChangeAspect="1"/>
          </p:cNvPicPr>
          <p:nvPr/>
        </p:nvPicPr>
        <p:blipFill>
          <a:blip r:embed="rId1"/>
          <a:srcRect t="50600"/>
          <a:stretch>
            <a:fillRect/>
          </a:stretch>
        </p:blipFill>
        <p:spPr>
          <a:xfrm>
            <a:off x="25400" y="-317"/>
            <a:ext cx="9144000" cy="2339975"/>
          </a:xfrm>
          <a:prstGeom prst="rect">
            <a:avLst/>
          </a:prstGeom>
          <a:noFill/>
          <a:ln w="9525">
            <a:noFill/>
          </a:ln>
        </p:spPr>
      </p:pic>
      <p:pic>
        <p:nvPicPr>
          <p:cNvPr id="33794" name="图片 8"/>
          <p:cNvPicPr>
            <a:picLocks noChangeAspect="1"/>
          </p:cNvPicPr>
          <p:nvPr/>
        </p:nvPicPr>
        <p:blipFill>
          <a:blip r:embed="rId2"/>
          <a:srcRect l="10107" t="-1009" r="9369" b="1009"/>
          <a:stretch>
            <a:fillRect/>
          </a:stretch>
        </p:blipFill>
        <p:spPr>
          <a:xfrm>
            <a:off x="25400" y="-125095"/>
            <a:ext cx="12367260" cy="1706245"/>
          </a:xfrm>
          <a:prstGeom prst="rect">
            <a:avLst/>
          </a:prstGeom>
          <a:noFill/>
          <a:ln w="9525">
            <a:noFill/>
          </a:ln>
        </p:spPr>
      </p:pic>
      <p:sp>
        <p:nvSpPr>
          <p:cNvPr id="33795" name="文本框 9"/>
          <p:cNvSpPr txBox="1"/>
          <p:nvPr/>
        </p:nvSpPr>
        <p:spPr>
          <a:xfrm>
            <a:off x="591820" y="164465"/>
            <a:ext cx="10836275" cy="1106805"/>
          </a:xfrm>
          <a:prstGeom prst="rect">
            <a:avLst/>
          </a:prstGeom>
          <a:noFill/>
          <a:ln w="9525">
            <a:noFill/>
          </a:ln>
        </p:spPr>
        <p:txBody>
          <a:bodyPr wrap="square" anchor="t">
            <a:spAutoFit/>
            <a:scene3d>
              <a:camera prst="orthographicFront"/>
              <a:lightRig rig="threePt" dir="t"/>
            </a:scene3d>
          </a:bodyPr>
          <a:p>
            <a:pPr algn="ctr" defTabSz="914400"/>
            <a:r>
              <a:rPr lang="en-GB" altLang="zh-CN" sz="6600" b="1" dirty="0">
                <a:ln w="12700" cmpd="sng">
                  <a:solidFill>
                    <a:schemeClr val="tx1"/>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rPr>
              <a:t>Reading games.</a:t>
            </a:r>
            <a:endParaRPr lang="en-GB" altLang="zh-CN" sz="6600" b="1" dirty="0">
              <a:ln w="12700" cmpd="sng">
                <a:solidFill>
                  <a:schemeClr val="tx1"/>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Arial" panose="020B0604020202020204" pitchFamily="34" charset="0"/>
              <a:ea typeface="Arial" panose="020B0604020202020204" pitchFamily="34" charset="0"/>
            </a:endParaRPr>
          </a:p>
        </p:txBody>
      </p:sp>
      <p:sp>
        <p:nvSpPr>
          <p:cNvPr id="33796" name="文本框 14"/>
          <p:cNvSpPr txBox="1"/>
          <p:nvPr/>
        </p:nvSpPr>
        <p:spPr>
          <a:xfrm>
            <a:off x="5589905" y="2803525"/>
            <a:ext cx="6238240" cy="229870"/>
          </a:xfrm>
          <a:prstGeom prst="rect">
            <a:avLst/>
          </a:prstGeom>
          <a:noFill/>
          <a:ln w="9525">
            <a:noFill/>
          </a:ln>
        </p:spPr>
        <p:txBody>
          <a:bodyPr wrap="square" anchor="t">
            <a:spAutoFit/>
          </a:bodyPr>
          <a:p>
            <a:pPr defTabSz="914400"/>
            <a:endParaRPr lang="en-US" altLang="zh-CN" sz="900" b="1" dirty="0">
              <a:solidFill>
                <a:srgbClr val="404040"/>
              </a:solidFill>
              <a:latin typeface="Arial" panose="020B0604020202020204" pitchFamily="34" charset="0"/>
              <a:ea typeface="Arial" panose="020B0604020202020204" pitchFamily="34" charset="0"/>
            </a:endParaRPr>
          </a:p>
        </p:txBody>
      </p:sp>
      <p:pic>
        <p:nvPicPr>
          <p:cNvPr id="33797" name="图片 18"/>
          <p:cNvPicPr>
            <a:picLocks noChangeAspect="1"/>
          </p:cNvPicPr>
          <p:nvPr/>
        </p:nvPicPr>
        <p:blipFill>
          <a:blip r:embed="rId3"/>
          <a:srcRect b="75172"/>
          <a:stretch>
            <a:fillRect/>
          </a:stretch>
        </p:blipFill>
        <p:spPr>
          <a:xfrm>
            <a:off x="3049270" y="5688013"/>
            <a:ext cx="9144000" cy="1176337"/>
          </a:xfrm>
          <a:prstGeom prst="rect">
            <a:avLst/>
          </a:prstGeom>
          <a:noFill/>
          <a:ln w="9525">
            <a:noFill/>
          </a:ln>
        </p:spPr>
      </p:pic>
      <p:sp>
        <p:nvSpPr>
          <p:cNvPr id="2" name="Text Box 1"/>
          <p:cNvSpPr txBox="1"/>
          <p:nvPr/>
        </p:nvSpPr>
        <p:spPr>
          <a:xfrm>
            <a:off x="861695" y="1527810"/>
            <a:ext cx="10776585" cy="706755"/>
          </a:xfrm>
          <a:prstGeom prst="rect">
            <a:avLst/>
          </a:prstGeom>
          <a:noFill/>
          <a:ln w="19050">
            <a:solidFill>
              <a:srgbClr val="7030A0"/>
            </a:solidFill>
          </a:ln>
        </p:spPr>
        <p:txBody>
          <a:bodyPr wrap="square" rtlCol="0">
            <a:spAutoFit/>
          </a:bodyPr>
          <a:p>
            <a:pPr algn="ctr"/>
            <a:r>
              <a:rPr lang="en-GB" altLang="en-US" sz="2000" b="1">
                <a:solidFill>
                  <a:srgbClr val="FF0000"/>
                </a:solidFill>
                <a:latin typeface="Centaur" panose="02030504050205020304" charset="0"/>
                <a:cs typeface="Centaur" panose="02030504050205020304" charset="0"/>
              </a:rPr>
              <a:t>Reading is tough on young learners and it can be dull. Here are some quickfire games that I like to use pre-reading, during a reading, or post-reading. Have a think of some more, there are plenty of variations on my games too!</a:t>
            </a:r>
            <a:endParaRPr lang="en-GB" altLang="en-US" sz="2000" b="1">
              <a:solidFill>
                <a:srgbClr val="FF0000"/>
              </a:solidFill>
              <a:latin typeface="Centaur" panose="02030504050205020304" charset="0"/>
              <a:cs typeface="Centaur" panose="02030504050205020304" charset="0"/>
            </a:endParaRPr>
          </a:p>
        </p:txBody>
      </p:sp>
      <p:sp>
        <p:nvSpPr>
          <p:cNvPr id="3" name="Text Box 2"/>
          <p:cNvSpPr txBox="1"/>
          <p:nvPr/>
        </p:nvSpPr>
        <p:spPr>
          <a:xfrm>
            <a:off x="861695" y="2587625"/>
            <a:ext cx="4606925" cy="3969385"/>
          </a:xfrm>
          <a:prstGeom prst="rect">
            <a:avLst/>
          </a:prstGeom>
          <a:solidFill>
            <a:schemeClr val="accent1">
              <a:lumMod val="20000"/>
              <a:lumOff val="80000"/>
            </a:schemeClr>
          </a:solidFill>
          <a:ln>
            <a:solidFill>
              <a:srgbClr val="7030A0"/>
            </a:solidFill>
          </a:ln>
        </p:spPr>
        <p:txBody>
          <a:bodyPr wrap="square" rtlCol="0">
            <a:spAutoFit/>
          </a:bodyPr>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1) I can see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(Pre)</a:t>
            </a:r>
            <a:endPar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2) Longest sentences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(Pre,During,Post)</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3) They spell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(During,Post)</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4) I Spell, They say.</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 (During, Post)</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5)Mix up sentence.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6) Bzzz.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7) Ding words.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8)Pop reading.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9)Teacher’s mistake.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(During,post)</a:t>
            </a:r>
            <a:endPar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10)Define word.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(During,post)</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11) First letter of each word.</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 Post)</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12) up down words.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(During , Post)</a:t>
            </a:r>
            <a:endPar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13) How many: team game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(Pre, During)</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a:p>
            <a:r>
              <a:rPr lang="en-GB" altLang="en-US" sz="1800" b="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14) Gap fill </a:t>
            </a:r>
            <a:r>
              <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rPr>
              <a:t>(Post)</a:t>
            </a:r>
            <a:endParaRPr lang="en-GB" altLang="en-US" sz="1800" b="1" i="1">
              <a:solidFill>
                <a:schemeClr val="tx1"/>
              </a:solidFill>
              <a:effectLst>
                <a:outerShdw blurRad="38100" dist="19050" dir="2700000" algn="tl" rotWithShape="0">
                  <a:schemeClr val="dk1">
                    <a:alpha val="40000"/>
                  </a:schemeClr>
                </a:outerShdw>
              </a:effectLst>
              <a:latin typeface="Sylfaen" panose="010A0502050306030303" charset="0"/>
              <a:cs typeface="Sylfaen" panose="010A0502050306030303" charset="0"/>
            </a:endParaRPr>
          </a:p>
        </p:txBody>
      </p:sp>
      <p:sp>
        <p:nvSpPr>
          <p:cNvPr id="4" name="Text Box 3"/>
          <p:cNvSpPr txBox="1"/>
          <p:nvPr/>
        </p:nvSpPr>
        <p:spPr>
          <a:xfrm>
            <a:off x="5589905" y="2587625"/>
            <a:ext cx="6047740" cy="4030980"/>
          </a:xfrm>
          <a:prstGeom prst="rect">
            <a:avLst/>
          </a:prstGeom>
          <a:blipFill>
            <a:blip r:embed="rId4"/>
          </a:blipFill>
          <a:ln>
            <a:solidFill>
              <a:srgbClr val="0070C0"/>
            </a:solidFill>
          </a:ln>
        </p:spPr>
        <p:txBody>
          <a:bodyPr wrap="square" rtlCol="0" anchor="t">
            <a:spAutoFit/>
          </a:bodyPr>
          <a:p>
            <a:pPr algn="ctr" defTabSz="914400"/>
            <a:r>
              <a:rPr lang="en-US" altLang="zh-CN" sz="1600" b="1" u="sng"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ahoma" panose="020B0604030504040204" charset="0"/>
                <a:ea typeface="Arial" panose="020B0604020202020204" pitchFamily="34" charset="0"/>
                <a:cs typeface="Tahoma" panose="020B0604030504040204" charset="0"/>
                <a:sym typeface="+mn-ea"/>
              </a:rPr>
              <a:t>The Great Hanshin Earthquake</a:t>
            </a:r>
            <a:endParaRPr lang="en-US" altLang="zh-CN" sz="1600" b="1" u="sng"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Tahoma" panose="020B0604030504040204" charset="0"/>
              <a:ea typeface="Arial" panose="020B0604020202020204" pitchFamily="34" charset="0"/>
              <a:cs typeface="Tahoma" panose="020B0604030504040204" charset="0"/>
              <a:sym typeface="+mn-ea"/>
            </a:endParaRPr>
          </a:p>
          <a:p>
            <a:pPr algn="ctr" defTabSz="914400"/>
            <a:endParaRPr lang="en-US" altLang="zh-CN" sz="1600" dirty="0">
              <a:solidFill>
                <a:schemeClr val="tx1"/>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endParaRPr>
          </a:p>
          <a:p>
            <a:pPr algn="ctr" defTabSz="914400"/>
            <a:r>
              <a:rPr lang="en-US" altLang="zh-CN" sz="1600" dirty="0">
                <a:solidFill>
                  <a:schemeClr val="tx1"/>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rPr>
              <a:t>The Great Hanshin earthquake, or the Kobe earthquake as it is more commonly known overseas, was an earthquake in Japan that measured 7.2 on the Japanese Scale. It occurred on January 17, 1995 at 5:46 am 52 seconds in the southern part of Hyogo Prefecture and lasted for approximately 20 seconds. The epicenter of the earthquake was on the northern end of Awaji Island, near the cosmopolitan city of Kobe with a population of 1.5 million. A total of 6,433 people, mainly in the city of Kobe, lost their lives. Additionally, it caused approximately ten trillion yen in damage. It is listed in the Guinness Book of Records as the costliest natural disaster. It was the worst .earthquake in Japan since the Great Kanto earthquake in 1923, which claimed 140,000 lives.</a:t>
            </a:r>
            <a:endParaRPr lang="en-US" altLang="zh-CN" sz="1600" dirty="0">
              <a:solidFill>
                <a:schemeClr val="tx1"/>
              </a:solidFill>
              <a:effectLst>
                <a:outerShdw blurRad="38100" dist="19050" dir="2700000" algn="tl" rotWithShape="0">
                  <a:schemeClr val="dk1">
                    <a:alpha val="40000"/>
                  </a:schemeClr>
                </a:outerShdw>
              </a:effectLst>
              <a:latin typeface="Sitka Text" panose="02000505000000020004" charset="0"/>
              <a:ea typeface="Arial" panose="020B0604020202020204" pitchFamily="34" charset="0"/>
              <a:cs typeface="Sitka Text" panose="0200050500000002000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6634</Words>
  <Application>WPS Presentation</Application>
  <PresentationFormat/>
  <Paragraphs>189</Paragraphs>
  <Slides>10</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10</vt:i4>
      </vt:variant>
    </vt:vector>
  </HeadingPairs>
  <TitlesOfParts>
    <vt:vector size="26" baseType="lpstr">
      <vt:lpstr>Arial</vt:lpstr>
      <vt:lpstr>SimSun</vt:lpstr>
      <vt:lpstr>Wingdings</vt:lpstr>
      <vt:lpstr>Calibri</vt:lpstr>
      <vt:lpstr>等线</vt:lpstr>
      <vt:lpstr>Tahoma</vt:lpstr>
      <vt:lpstr>Lemon</vt:lpstr>
      <vt:lpstr>Sitka Text</vt:lpstr>
      <vt:lpstr>Bowlby One SC</vt:lpstr>
      <vt:lpstr>Tw Cen MT</vt:lpstr>
      <vt:lpstr>Candara</vt:lpstr>
      <vt:lpstr>Centaur</vt:lpstr>
      <vt:lpstr>Sylfaen</vt:lpstr>
      <vt:lpstr>Microsoft YaHei</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nik cakebread</cp:lastModifiedBy>
  <cp:revision>81</cp:revision>
  <dcterms:created xsi:type="dcterms:W3CDTF">2015-09-22T08:16:00Z</dcterms:created>
  <dcterms:modified xsi:type="dcterms:W3CDTF">2021-06-09T15:16:07Z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1033-11.2.0.10132</vt:lpwstr>
  </property>
</Properties>
</file>